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74" r:id="rId11"/>
    <p:sldId id="265" r:id="rId12"/>
    <p:sldId id="266" r:id="rId13"/>
    <p:sldId id="267" r:id="rId14"/>
    <p:sldId id="268" r:id="rId15"/>
    <p:sldId id="269" r:id="rId16"/>
    <p:sldId id="270" r:id="rId17"/>
    <p:sldId id="271" r:id="rId18"/>
    <p:sldId id="272"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A9BC7A8-416E-49CE-8285-121D0EDBCD2B}" type="datetimeFigureOut">
              <a:rPr lang="en-GB" smtClean="0"/>
              <a:t>22/06/2021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255346" y="2750337"/>
            <a:ext cx="1171888" cy="1356442"/>
          </a:xfrm>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1917310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BC7A8-416E-49CE-8285-121D0EDBCD2B}" type="datetimeFigureOut">
              <a:rPr lang="en-GB" smtClean="0"/>
              <a:t>22/06/2021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309"/>
            <a:ext cx="1154151" cy="1090789"/>
          </a:xfrm>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1028889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BC7A8-416E-49CE-8285-121D0EDBCD2B}" type="datetimeFigureOut">
              <a:rPr lang="en-GB" smtClean="0"/>
              <a:t>22/06/2021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615"/>
            <a:ext cx="1154151" cy="1090789"/>
          </a:xfrm>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3146884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BC7A8-416E-49CE-8285-121D0EDBCD2B}" type="datetimeFigureOut">
              <a:rPr lang="en-GB" smtClean="0"/>
              <a:t>22/06/2021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BEC223C6-6D1B-4F93-B572-A8C819971A23}" type="slidenum">
              <a:rPr lang="en-GB" smtClean="0"/>
              <a:t>‹#›</a:t>
            </a:fld>
            <a:endParaRPr lang="en-GB"/>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30474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BC7A8-416E-49CE-8285-121D0EDBCD2B}" type="datetimeFigureOut">
              <a:rPr lang="en-GB" smtClean="0"/>
              <a:t>22/06/2021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1740924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A9BC7A8-416E-49CE-8285-121D0EDBCD2B}" type="datetimeFigureOut">
              <a:rPr lang="en-GB" smtClean="0"/>
              <a:t>22/06/2021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2179414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A9BC7A8-416E-49CE-8285-121D0EDBCD2B}" type="datetimeFigureOut">
              <a:rPr lang="en-GB" smtClean="0"/>
              <a:t>22/06/2021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2900618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9BC7A8-416E-49CE-8285-121D0EDBCD2B}" type="datetimeFigureOut">
              <a:rPr lang="en-GB" smtClean="0"/>
              <a:t>22/06/2021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278595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2A9BC7A8-416E-49CE-8285-121D0EDBCD2B}" type="datetimeFigureOut">
              <a:rPr lang="en-GB" smtClean="0"/>
              <a:t>22/06/2021</a:t>
            </a:fld>
            <a:endParaRPr lang="en-GB"/>
          </a:p>
        </p:txBody>
      </p:sp>
      <p:sp>
        <p:nvSpPr>
          <p:cNvPr id="5" name="Footer Placeholder 4"/>
          <p:cNvSpPr>
            <a:spLocks noGrp="1"/>
          </p:cNvSpPr>
          <p:nvPr>
            <p:ph type="ftr" sz="quarter" idx="11"/>
          </p:nvPr>
        </p:nvSpPr>
        <p:spPr>
          <a:xfrm>
            <a:off x="680321" y="5936188"/>
            <a:ext cx="6126805" cy="365125"/>
          </a:xfrm>
        </p:spPr>
        <p:txBody>
          <a:bodyPr/>
          <a:lstStyle/>
          <a:p>
            <a:endParaRPr lang="en-GB"/>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BEC223C6-6D1B-4F93-B572-A8C819971A23}" type="slidenum">
              <a:rPr lang="en-GB" smtClean="0"/>
              <a:t>‹#›</a:t>
            </a:fld>
            <a:endParaRPr lang="en-GB"/>
          </a:p>
        </p:txBody>
      </p:sp>
    </p:spTree>
    <p:extLst>
      <p:ext uri="{BB962C8B-B14F-4D97-AF65-F5344CB8AC3E}">
        <p14:creationId xmlns:p14="http://schemas.microsoft.com/office/powerpoint/2010/main" val="1052442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9BC7A8-416E-49CE-8285-121D0EDBCD2B}" type="datetimeFigureOut">
              <a:rPr lang="en-GB" smtClean="0"/>
              <a:t>22/06/2021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2976685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9BC7A8-416E-49CE-8285-121D0EDBCD2B}" type="datetimeFigureOut">
              <a:rPr lang="en-GB" smtClean="0"/>
              <a:t>22/06/2021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729455" y="2869895"/>
            <a:ext cx="1154151" cy="1090789"/>
          </a:xfrm>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4099305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A9BC7A8-416E-49CE-8285-121D0EDBCD2B}" type="datetimeFigureOut">
              <a:rPr lang="en-GB" smtClean="0"/>
              <a:t>22/06/2021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405829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A9BC7A8-416E-49CE-8285-121D0EDBCD2B}" type="datetimeFigureOut">
              <a:rPr lang="en-GB" smtClean="0"/>
              <a:t>22/06/2021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813831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A9BC7A8-416E-49CE-8285-121D0EDBCD2B}" type="datetimeFigureOut">
              <a:rPr lang="en-GB" smtClean="0"/>
              <a:t>22/06/2021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145711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2A9BC7A8-416E-49CE-8285-121D0EDBCD2B}" type="datetimeFigureOut">
              <a:rPr lang="en-GB" smtClean="0"/>
              <a:t>22/06/2021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3855572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BC7A8-416E-49CE-8285-121D0EDBCD2B}" type="datetimeFigureOut">
              <a:rPr lang="en-GB" smtClean="0"/>
              <a:t>22/06/2021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128907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BC7A8-416E-49CE-8285-121D0EDBCD2B}" type="datetimeFigureOut">
              <a:rPr lang="en-GB" smtClean="0"/>
              <a:t>22/06/2021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C223C6-6D1B-4F93-B572-A8C819971A23}" type="slidenum">
              <a:rPr lang="en-GB" smtClean="0"/>
              <a:t>‹#›</a:t>
            </a:fld>
            <a:endParaRPr lang="en-GB"/>
          </a:p>
        </p:txBody>
      </p:sp>
    </p:spTree>
    <p:extLst>
      <p:ext uri="{BB962C8B-B14F-4D97-AF65-F5344CB8AC3E}">
        <p14:creationId xmlns:p14="http://schemas.microsoft.com/office/powerpoint/2010/main" val="1369071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A9BC7A8-416E-49CE-8285-121D0EDBCD2B}" type="datetimeFigureOut">
              <a:rPr lang="en-GB" smtClean="0"/>
              <a:t>22/06/2021</a:t>
            </a:fld>
            <a:endParaRPr lang="en-GB"/>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BEC223C6-6D1B-4F93-B572-A8C819971A23}" type="slidenum">
              <a:rPr lang="en-GB" smtClean="0"/>
              <a:t>‹#›</a:t>
            </a:fld>
            <a:endParaRPr lang="en-GB"/>
          </a:p>
        </p:txBody>
      </p:sp>
    </p:spTree>
    <p:extLst>
      <p:ext uri="{BB962C8B-B14F-4D97-AF65-F5344CB8AC3E}">
        <p14:creationId xmlns:p14="http://schemas.microsoft.com/office/powerpoint/2010/main" val="184583439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PRESENTATION OF INVESTMENT POTENTIALS OF ŽABLJAK</a:t>
            </a:r>
            <a:endParaRPr lang="en-GB" dirty="0"/>
          </a:p>
        </p:txBody>
      </p:sp>
      <p:sp>
        <p:nvSpPr>
          <p:cNvPr id="3" name="Subtitle 2"/>
          <p:cNvSpPr>
            <a:spLocks noGrp="1"/>
          </p:cNvSpPr>
          <p:nvPr>
            <p:ph type="subTitle" idx="1"/>
          </p:nvPr>
        </p:nvSpPr>
        <p:spPr/>
        <p:txBody>
          <a:bodyPr/>
          <a:lstStyle/>
          <a:p>
            <a:r>
              <a:rPr lang="en-GB" dirty="0" smtClean="0"/>
              <a:t>JUNE 2021</a:t>
            </a:r>
            <a:endParaRPr lang="en-GB" dirty="0"/>
          </a:p>
        </p:txBody>
      </p:sp>
    </p:spTree>
    <p:extLst>
      <p:ext uri="{BB962C8B-B14F-4D97-AF65-F5344CB8AC3E}">
        <p14:creationId xmlns:p14="http://schemas.microsoft.com/office/powerpoint/2010/main" val="2980021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INVEST IN ŽABLJAK?</a:t>
            </a:r>
            <a:endParaRPr lang="en-GB" dirty="0"/>
          </a:p>
        </p:txBody>
      </p:sp>
      <p:sp>
        <p:nvSpPr>
          <p:cNvPr id="3" name="Content Placeholder 2"/>
          <p:cNvSpPr>
            <a:spLocks noGrp="1"/>
          </p:cNvSpPr>
          <p:nvPr>
            <p:ph idx="1"/>
          </p:nvPr>
        </p:nvSpPr>
        <p:spPr/>
        <p:txBody>
          <a:bodyPr/>
          <a:lstStyle/>
          <a:p>
            <a:pPr algn="just"/>
            <a:r>
              <a:rPr lang="en-GB" dirty="0"/>
              <a:t>At the beginning of 2020, the </a:t>
            </a:r>
            <a:r>
              <a:rPr lang="en-GB" dirty="0" smtClean="0"/>
              <a:t>Municipality </a:t>
            </a:r>
            <a:r>
              <a:rPr lang="en-GB" dirty="0" err="1" smtClean="0"/>
              <a:t>Zabljak</a:t>
            </a:r>
            <a:r>
              <a:rPr lang="en-GB" dirty="0"/>
              <a:t>, became the second municipality </a:t>
            </a:r>
            <a:r>
              <a:rPr lang="en-GB" dirty="0" smtClean="0"/>
              <a:t>in Montenegro</a:t>
            </a:r>
            <a:r>
              <a:rPr lang="en-GB" dirty="0"/>
              <a:t>, which officially </a:t>
            </a:r>
            <a:r>
              <a:rPr lang="en-GB" dirty="0" smtClean="0"/>
              <a:t>received BFC </a:t>
            </a:r>
            <a:r>
              <a:rPr lang="en-GB" dirty="0"/>
              <a:t>Certificate of </a:t>
            </a:r>
            <a:r>
              <a:rPr lang="en-GB" dirty="0" smtClean="0"/>
              <a:t>Completion criteria </a:t>
            </a:r>
            <a:r>
              <a:rPr lang="en-GB" dirty="0"/>
              <a:t>of the certification program of cities / municipalities with </a:t>
            </a:r>
            <a:r>
              <a:rPr lang="en-GB" dirty="0" smtClean="0"/>
              <a:t>favourable business </a:t>
            </a:r>
            <a:r>
              <a:rPr lang="en-GB" dirty="0"/>
              <a:t>environment </a:t>
            </a:r>
            <a:r>
              <a:rPr lang="en-GB" dirty="0" smtClean="0"/>
              <a:t>in Southeast </a:t>
            </a:r>
            <a:r>
              <a:rPr lang="en-GB" dirty="0"/>
              <a:t>Europe.</a:t>
            </a:r>
          </a:p>
          <a:p>
            <a:endParaRPr lang="en-GB" dirty="0"/>
          </a:p>
        </p:txBody>
      </p:sp>
    </p:spTree>
    <p:extLst>
      <p:ext uri="{BB962C8B-B14F-4D97-AF65-F5344CB8AC3E}">
        <p14:creationId xmlns:p14="http://schemas.microsoft.com/office/powerpoint/2010/main" val="1013644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INCENTIVES THAT ŽABLJAK OFFERS</a:t>
            </a:r>
            <a:endParaRPr lang="en-GB" dirty="0"/>
          </a:p>
        </p:txBody>
      </p:sp>
      <p:sp>
        <p:nvSpPr>
          <p:cNvPr id="3" name="Content Placeholder 2"/>
          <p:cNvSpPr>
            <a:spLocks noGrp="1"/>
          </p:cNvSpPr>
          <p:nvPr>
            <p:ph idx="1"/>
          </p:nvPr>
        </p:nvSpPr>
        <p:spPr/>
        <p:txBody>
          <a:bodyPr>
            <a:normAutofit fontScale="70000" lnSpcReduction="20000"/>
          </a:bodyPr>
          <a:lstStyle/>
          <a:p>
            <a:pPr algn="just"/>
            <a:r>
              <a:rPr lang="en-GB" dirty="0" smtClean="0"/>
              <a:t>Possibility </a:t>
            </a:r>
            <a:r>
              <a:rPr lang="en-GB" dirty="0"/>
              <a:t>to pay the agreed fee for communal equipment of construction land in </a:t>
            </a:r>
            <a:r>
              <a:rPr lang="en-GB" dirty="0" err="1"/>
              <a:t>installments</a:t>
            </a:r>
            <a:r>
              <a:rPr lang="en-GB" dirty="0"/>
              <a:t> (25% of the agreed amount is paid on the day of signing the contract on communal equipment of land, and the rest in the next 3 years);</a:t>
            </a:r>
          </a:p>
          <a:p>
            <a:pPr algn="just"/>
            <a:r>
              <a:rPr lang="en-GB" dirty="0" smtClean="0"/>
              <a:t>If </a:t>
            </a:r>
            <a:r>
              <a:rPr lang="en-GB" dirty="0"/>
              <a:t>the fee is paid at once, it is reduced by 15%;</a:t>
            </a:r>
          </a:p>
          <a:p>
            <a:pPr algn="just"/>
            <a:r>
              <a:rPr lang="en-GB" dirty="0" smtClean="0"/>
              <a:t>There </a:t>
            </a:r>
            <a:r>
              <a:rPr lang="en-GB" dirty="0"/>
              <a:t>is also a possibility for the investor to independently perform communal land equipping;</a:t>
            </a:r>
          </a:p>
          <a:p>
            <a:pPr algn="just"/>
            <a:r>
              <a:rPr lang="en-GB" dirty="0" smtClean="0"/>
              <a:t>Tax </a:t>
            </a:r>
            <a:r>
              <a:rPr lang="en-GB" dirty="0"/>
              <a:t>rates range from 0.27% for residential buildings under construction, to a rate of 0.54% for secondary housing;</a:t>
            </a:r>
          </a:p>
          <a:p>
            <a:pPr algn="just"/>
            <a:r>
              <a:rPr lang="en-GB" dirty="0" smtClean="0"/>
              <a:t>Regarding </a:t>
            </a:r>
            <a:r>
              <a:rPr lang="en-GB" dirty="0"/>
              <a:t>facilities important for investment and business development, rates are also very low, bearing in mind that they can be defined by law up to 1%:</a:t>
            </a:r>
          </a:p>
          <a:p>
            <a:pPr algn="just"/>
            <a:r>
              <a:rPr lang="en-GB" dirty="0"/>
              <a:t>For business facilities and business premises (business buildings, business premises and apartments converted into business premises) - 0.41%</a:t>
            </a:r>
          </a:p>
          <a:p>
            <a:pPr algn="just"/>
            <a:r>
              <a:rPr lang="en-GB" dirty="0"/>
              <a:t>For production facilities (halls and other premises for performing production activities) - 0.25%</a:t>
            </a:r>
          </a:p>
          <a:p>
            <a:pPr algn="just"/>
            <a:r>
              <a:rPr lang="en-GB" dirty="0"/>
              <a:t>For warehouses -0.25%</a:t>
            </a:r>
          </a:p>
          <a:p>
            <a:endParaRPr lang="en-GB" dirty="0"/>
          </a:p>
        </p:txBody>
      </p:sp>
    </p:spTree>
    <p:extLst>
      <p:ext uri="{BB962C8B-B14F-4D97-AF65-F5344CB8AC3E}">
        <p14:creationId xmlns:p14="http://schemas.microsoft.com/office/powerpoint/2010/main" val="2564674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INCENTIVES THAT ŽABLJAK OFFERS</a:t>
            </a:r>
            <a:endParaRPr lang="en-GB" dirty="0"/>
          </a:p>
        </p:txBody>
      </p:sp>
      <p:sp>
        <p:nvSpPr>
          <p:cNvPr id="3" name="Content Placeholder 2"/>
          <p:cNvSpPr>
            <a:spLocks noGrp="1"/>
          </p:cNvSpPr>
          <p:nvPr>
            <p:ph idx="1"/>
          </p:nvPr>
        </p:nvSpPr>
        <p:spPr>
          <a:xfrm>
            <a:off x="680321" y="2336872"/>
            <a:ext cx="9613861" cy="3863511"/>
          </a:xfrm>
        </p:spPr>
        <p:txBody>
          <a:bodyPr>
            <a:normAutofit fontScale="62500" lnSpcReduction="20000"/>
          </a:bodyPr>
          <a:lstStyle/>
          <a:p>
            <a:pPr algn="just"/>
            <a:r>
              <a:rPr lang="en-GB" dirty="0" smtClean="0"/>
              <a:t>For </a:t>
            </a:r>
            <a:r>
              <a:rPr lang="en-GB" dirty="0"/>
              <a:t>a catering facility located in the zone of a priority tourist locality that is in operation 12 months a year, the tax rate may be reduced: for a catering facility:</a:t>
            </a:r>
          </a:p>
          <a:p>
            <a:pPr marL="0" indent="0" algn="just">
              <a:buNone/>
            </a:pPr>
            <a:r>
              <a:rPr lang="en-GB" dirty="0" smtClean="0"/>
              <a:t>-category </a:t>
            </a:r>
            <a:r>
              <a:rPr lang="en-GB" dirty="0"/>
              <a:t>4 **** - 20%; </a:t>
            </a:r>
          </a:p>
          <a:p>
            <a:pPr marL="0" indent="0" algn="just">
              <a:buNone/>
            </a:pPr>
            <a:r>
              <a:rPr lang="en-GB" dirty="0" smtClean="0"/>
              <a:t>-categories </a:t>
            </a:r>
            <a:r>
              <a:rPr lang="en-GB" dirty="0"/>
              <a:t>over 4 **** - 50%</a:t>
            </a:r>
          </a:p>
          <a:p>
            <a:pPr algn="just"/>
            <a:r>
              <a:rPr lang="en-GB" dirty="0" smtClean="0"/>
              <a:t>Land </a:t>
            </a:r>
            <a:r>
              <a:rPr lang="en-GB" dirty="0"/>
              <a:t>used for agricultural purposes is exempt from tax;</a:t>
            </a:r>
          </a:p>
          <a:p>
            <a:pPr algn="just"/>
            <a:r>
              <a:rPr lang="en-GB" dirty="0" smtClean="0"/>
              <a:t>Support </a:t>
            </a:r>
            <a:r>
              <a:rPr lang="en-GB" dirty="0"/>
              <a:t>to agricultural producers through the work of the </a:t>
            </a:r>
            <a:r>
              <a:rPr lang="en-GB" dirty="0" err="1"/>
              <a:t>Agrobusiness</a:t>
            </a:r>
            <a:r>
              <a:rPr lang="en-GB" dirty="0"/>
              <a:t> Info </a:t>
            </a:r>
            <a:r>
              <a:rPr lang="en-GB" dirty="0" err="1"/>
              <a:t>Center</a:t>
            </a:r>
            <a:r>
              <a:rPr lang="en-GB" dirty="0"/>
              <a:t>;</a:t>
            </a:r>
          </a:p>
          <a:p>
            <a:pPr algn="just"/>
            <a:r>
              <a:rPr lang="en-GB" dirty="0" smtClean="0"/>
              <a:t>Participation </a:t>
            </a:r>
            <a:r>
              <a:rPr lang="en-GB" dirty="0"/>
              <a:t>of local government in agricultural insurance;</a:t>
            </a:r>
          </a:p>
          <a:p>
            <a:pPr algn="just"/>
            <a:r>
              <a:rPr lang="en-GB" dirty="0" smtClean="0"/>
              <a:t>Participation </a:t>
            </a:r>
            <a:r>
              <a:rPr lang="en-GB" dirty="0"/>
              <a:t>of local government in milk purchase;</a:t>
            </a:r>
          </a:p>
          <a:p>
            <a:pPr algn="just"/>
            <a:r>
              <a:rPr lang="en-GB" dirty="0" smtClean="0"/>
              <a:t>Support </a:t>
            </a:r>
            <a:r>
              <a:rPr lang="en-GB" dirty="0"/>
              <a:t>in the grain harvesting process;</a:t>
            </a:r>
          </a:p>
          <a:p>
            <a:pPr algn="just"/>
            <a:r>
              <a:rPr lang="en-GB" dirty="0" smtClean="0"/>
              <a:t>Support </a:t>
            </a:r>
            <a:r>
              <a:rPr lang="en-GB" dirty="0"/>
              <a:t>for participation in fairs;</a:t>
            </a:r>
          </a:p>
          <a:p>
            <a:pPr algn="just"/>
            <a:r>
              <a:rPr lang="en-GB" dirty="0" smtClean="0"/>
              <a:t>Support </a:t>
            </a:r>
            <a:r>
              <a:rPr lang="en-GB" dirty="0"/>
              <a:t>for the establishment of associations and clusters;</a:t>
            </a:r>
          </a:p>
          <a:p>
            <a:pPr algn="just"/>
            <a:r>
              <a:rPr lang="en-GB" dirty="0" smtClean="0"/>
              <a:t>Support </a:t>
            </a:r>
            <a:r>
              <a:rPr lang="en-GB" dirty="0"/>
              <a:t>to employment through cooperation with the Employment Service on numerous projects and organization of trainings for acquiring new knowledge and skills of unemployed persons.</a:t>
            </a:r>
          </a:p>
          <a:p>
            <a:endParaRPr lang="en-GB" dirty="0"/>
          </a:p>
          <a:p>
            <a:endParaRPr lang="en-GB" dirty="0"/>
          </a:p>
        </p:txBody>
      </p:sp>
    </p:spTree>
    <p:extLst>
      <p:ext uri="{BB962C8B-B14F-4D97-AF65-F5344CB8AC3E}">
        <p14:creationId xmlns:p14="http://schemas.microsoft.com/office/powerpoint/2010/main" val="3843146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Business zones/industrial locations in </a:t>
            </a:r>
            <a:r>
              <a:rPr lang="en-GB" dirty="0" err="1"/>
              <a:t>Žabljak</a:t>
            </a:r>
            <a:endParaRPr lang="en-GB" dirty="0"/>
          </a:p>
        </p:txBody>
      </p:sp>
      <p:sp>
        <p:nvSpPr>
          <p:cNvPr id="3" name="Content Placeholder 2"/>
          <p:cNvSpPr>
            <a:spLocks noGrp="1"/>
          </p:cNvSpPr>
          <p:nvPr>
            <p:ph idx="1"/>
          </p:nvPr>
        </p:nvSpPr>
        <p:spPr/>
        <p:txBody>
          <a:bodyPr/>
          <a:lstStyle/>
          <a:p>
            <a:r>
              <a:rPr lang="en-GB" dirty="0"/>
              <a:t>The spatial urban plan of the Municipality of </a:t>
            </a:r>
            <a:r>
              <a:rPr lang="en-GB" dirty="0" err="1"/>
              <a:t>Zabljak</a:t>
            </a:r>
            <a:r>
              <a:rPr lang="en-GB" dirty="0"/>
              <a:t> defines business development zones:</a:t>
            </a:r>
          </a:p>
          <a:p>
            <a:r>
              <a:rPr lang="en-GB" dirty="0"/>
              <a:t>1. Business zone </a:t>
            </a:r>
            <a:r>
              <a:rPr lang="en-GB" dirty="0" err="1"/>
              <a:t>Njegovuđa</a:t>
            </a:r>
            <a:r>
              <a:rPr lang="en-GB" dirty="0"/>
              <a:t>; </a:t>
            </a:r>
            <a:r>
              <a:rPr lang="en-GB" dirty="0" err="1"/>
              <a:t>Njegovuđa</a:t>
            </a:r>
            <a:r>
              <a:rPr lang="en-GB" dirty="0"/>
              <a:t> and sawmill; </a:t>
            </a:r>
            <a:r>
              <a:rPr lang="en-GB" dirty="0" err="1"/>
              <a:t>Njegovuđa</a:t>
            </a:r>
            <a:r>
              <a:rPr lang="en-GB" dirty="0"/>
              <a:t> II;</a:t>
            </a:r>
          </a:p>
          <a:p>
            <a:r>
              <a:rPr lang="en-GB" dirty="0"/>
              <a:t>2. Business zone </a:t>
            </a:r>
            <a:r>
              <a:rPr lang="en-GB" dirty="0" err="1"/>
              <a:t>Vruljci</a:t>
            </a:r>
            <a:r>
              <a:rPr lang="en-GB" dirty="0"/>
              <a:t>;</a:t>
            </a:r>
          </a:p>
          <a:p>
            <a:r>
              <a:rPr lang="en-GB" dirty="0"/>
              <a:t>3. </a:t>
            </a:r>
            <a:r>
              <a:rPr lang="en-GB" dirty="0" err="1"/>
              <a:t>Žabljak</a:t>
            </a:r>
            <a:r>
              <a:rPr lang="en-GB" dirty="0"/>
              <a:t> working zone;</a:t>
            </a:r>
          </a:p>
          <a:p>
            <a:r>
              <a:rPr lang="en-GB" dirty="0"/>
              <a:t>4. Service zone</a:t>
            </a:r>
          </a:p>
          <a:p>
            <a:endParaRPr lang="en-GB" dirty="0"/>
          </a:p>
        </p:txBody>
      </p:sp>
    </p:spTree>
    <p:extLst>
      <p:ext uri="{BB962C8B-B14F-4D97-AF65-F5344CB8AC3E}">
        <p14:creationId xmlns:p14="http://schemas.microsoft.com/office/powerpoint/2010/main" val="17270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Business zones/industrial locations in </a:t>
            </a:r>
            <a:r>
              <a:rPr lang="en-GB" dirty="0" err="1"/>
              <a:t>Žabljak</a:t>
            </a:r>
            <a:endParaRPr lang="en-GB" dirty="0"/>
          </a:p>
        </p:txBody>
      </p:sp>
      <p:sp>
        <p:nvSpPr>
          <p:cNvPr id="3" name="Content Placeholder 2"/>
          <p:cNvSpPr>
            <a:spLocks noGrp="1"/>
          </p:cNvSpPr>
          <p:nvPr>
            <p:ph idx="1"/>
          </p:nvPr>
        </p:nvSpPr>
        <p:spPr/>
        <p:txBody>
          <a:bodyPr>
            <a:normAutofit fontScale="70000" lnSpcReduction="20000"/>
          </a:bodyPr>
          <a:lstStyle/>
          <a:p>
            <a:r>
              <a:rPr lang="en-GB" dirty="0"/>
              <a:t>Within these zones, available business/industrial locations are:</a:t>
            </a:r>
          </a:p>
          <a:p>
            <a:r>
              <a:rPr lang="en-GB" dirty="0"/>
              <a:t>1. </a:t>
            </a:r>
            <a:r>
              <a:rPr lang="en-GB" dirty="0" err="1"/>
              <a:t>Njegovuđa</a:t>
            </a:r>
            <a:r>
              <a:rPr lang="en-GB" dirty="0"/>
              <a:t> II;</a:t>
            </a:r>
          </a:p>
          <a:p>
            <a:r>
              <a:rPr lang="en-GB" dirty="0"/>
              <a:t>2. </a:t>
            </a:r>
            <a:r>
              <a:rPr lang="en-GB" dirty="0" err="1"/>
              <a:t>Žabljak</a:t>
            </a:r>
            <a:r>
              <a:rPr lang="en-GB" dirty="0"/>
              <a:t> I;</a:t>
            </a:r>
          </a:p>
          <a:p>
            <a:r>
              <a:rPr lang="en-GB" dirty="0"/>
              <a:t>3. </a:t>
            </a:r>
            <a:r>
              <a:rPr lang="en-GB" dirty="0" err="1"/>
              <a:t>Žabljak</a:t>
            </a:r>
            <a:r>
              <a:rPr lang="en-GB" dirty="0"/>
              <a:t> II;</a:t>
            </a:r>
          </a:p>
          <a:p>
            <a:r>
              <a:rPr lang="en-GB" dirty="0"/>
              <a:t>4. </a:t>
            </a:r>
            <a:r>
              <a:rPr lang="en-GB" dirty="0" err="1"/>
              <a:t>Žabljak</a:t>
            </a:r>
            <a:r>
              <a:rPr lang="en-GB" dirty="0"/>
              <a:t> III;</a:t>
            </a:r>
          </a:p>
          <a:p>
            <a:r>
              <a:rPr lang="en-GB" dirty="0"/>
              <a:t>5. </a:t>
            </a:r>
            <a:r>
              <a:rPr lang="en-GB" dirty="0" err="1"/>
              <a:t>Žabljak</a:t>
            </a:r>
            <a:r>
              <a:rPr lang="en-GB" dirty="0"/>
              <a:t> IV;</a:t>
            </a:r>
          </a:p>
          <a:p>
            <a:r>
              <a:rPr lang="en-GB" dirty="0"/>
              <a:t>6. </a:t>
            </a:r>
            <a:r>
              <a:rPr lang="en-GB" dirty="0" err="1"/>
              <a:t>Žabljak</a:t>
            </a:r>
            <a:r>
              <a:rPr lang="en-GB" dirty="0"/>
              <a:t> V</a:t>
            </a:r>
            <a:r>
              <a:rPr lang="en-GB" dirty="0" smtClean="0"/>
              <a:t>.</a:t>
            </a:r>
          </a:p>
          <a:p>
            <a:pPr marL="0" indent="0">
              <a:buNone/>
            </a:pPr>
            <a:r>
              <a:rPr lang="en-GB" dirty="0"/>
              <a:t>* More information about all industrial locations at link:</a:t>
            </a:r>
          </a:p>
          <a:p>
            <a:pPr marL="0" indent="0">
              <a:buNone/>
            </a:pPr>
            <a:r>
              <a:rPr lang="en-GB" dirty="0"/>
              <a:t>http://zabljak.me/docs/1572606691-Katalog%20lokacija%20ponuda%20industrijskog%20zemljista%20u%20%20Opstini%20Zabljak-Catalog%20of%20location%20offers%20of%20industrial%20land%20%20in%20the%20%20Municipality%20of%20%20Zabljak.pdf</a:t>
            </a:r>
          </a:p>
          <a:p>
            <a:endParaRPr lang="en-GB" dirty="0"/>
          </a:p>
          <a:p>
            <a:endParaRPr lang="en-GB" dirty="0"/>
          </a:p>
        </p:txBody>
      </p:sp>
    </p:spTree>
    <p:extLst>
      <p:ext uri="{BB962C8B-B14F-4D97-AF65-F5344CB8AC3E}">
        <p14:creationId xmlns:p14="http://schemas.microsoft.com/office/powerpoint/2010/main" val="3302522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GREENFIELD LOCATIONS</a:t>
            </a:r>
          </a:p>
        </p:txBody>
      </p:sp>
      <p:sp>
        <p:nvSpPr>
          <p:cNvPr id="3" name="Content Placeholder 2"/>
          <p:cNvSpPr>
            <a:spLocks noGrp="1"/>
          </p:cNvSpPr>
          <p:nvPr>
            <p:ph idx="1"/>
          </p:nvPr>
        </p:nvSpPr>
        <p:spPr/>
        <p:txBody>
          <a:bodyPr>
            <a:normAutofit fontScale="92500" lnSpcReduction="20000"/>
          </a:bodyPr>
          <a:lstStyle/>
          <a:p>
            <a:r>
              <a:rPr lang="en-GB" dirty="0"/>
              <a:t>1. Location of ex military barracks</a:t>
            </a:r>
          </a:p>
          <a:p>
            <a:r>
              <a:rPr lang="en-GB" dirty="0"/>
              <a:t>    size:13,502 m2</a:t>
            </a:r>
          </a:p>
          <a:p>
            <a:r>
              <a:rPr lang="en-GB" dirty="0"/>
              <a:t>    </a:t>
            </a:r>
            <a:r>
              <a:rPr lang="en-GB" dirty="0" err="1"/>
              <a:t>property:public</a:t>
            </a:r>
            <a:r>
              <a:rPr lang="en-GB" dirty="0"/>
              <a:t>/state of Montenegro</a:t>
            </a:r>
          </a:p>
          <a:p>
            <a:r>
              <a:rPr lang="en-GB" dirty="0"/>
              <a:t>2. Location Enigma II</a:t>
            </a:r>
          </a:p>
          <a:p>
            <a:r>
              <a:rPr lang="en-GB" dirty="0"/>
              <a:t>    size: 1.226m2;</a:t>
            </a:r>
          </a:p>
          <a:p>
            <a:r>
              <a:rPr lang="en-GB" dirty="0"/>
              <a:t>    </a:t>
            </a:r>
            <a:r>
              <a:rPr lang="en-GB" dirty="0" err="1"/>
              <a:t>property:public</a:t>
            </a:r>
            <a:r>
              <a:rPr lang="en-GB" dirty="0"/>
              <a:t>/Municipality of </a:t>
            </a:r>
            <a:r>
              <a:rPr lang="en-GB" dirty="0" err="1"/>
              <a:t>Žabljak</a:t>
            </a:r>
            <a:endParaRPr lang="en-GB" dirty="0"/>
          </a:p>
          <a:p>
            <a:pPr marL="0" indent="0">
              <a:buNone/>
            </a:pPr>
            <a:r>
              <a:rPr lang="en-GB" dirty="0"/>
              <a:t>*More information at link:</a:t>
            </a:r>
          </a:p>
          <a:p>
            <a:pPr marL="0" indent="0">
              <a:buNone/>
            </a:pPr>
            <a:r>
              <a:rPr lang="en-GB" dirty="0" smtClean="0"/>
              <a:t>http</a:t>
            </a:r>
            <a:r>
              <a:rPr lang="en-GB" dirty="0"/>
              <a:t>://zabljak.me/docs/1572436994-Baza%20podataka%20%20greenfield%20lokacija-Greenfield%20location%20datebase.pdf</a:t>
            </a:r>
          </a:p>
          <a:p>
            <a:endParaRPr lang="en-GB" dirty="0"/>
          </a:p>
        </p:txBody>
      </p:sp>
    </p:spTree>
    <p:extLst>
      <p:ext uri="{BB962C8B-B14F-4D97-AF65-F5344CB8AC3E}">
        <p14:creationId xmlns:p14="http://schemas.microsoft.com/office/powerpoint/2010/main" val="3347405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BROWNFIELD LOCATIONS</a:t>
            </a:r>
            <a:endParaRPr lang="en-GB" dirty="0"/>
          </a:p>
        </p:txBody>
      </p:sp>
      <p:sp>
        <p:nvSpPr>
          <p:cNvPr id="3" name="Content Placeholder 2"/>
          <p:cNvSpPr>
            <a:spLocks noGrp="1"/>
          </p:cNvSpPr>
          <p:nvPr>
            <p:ph idx="1"/>
          </p:nvPr>
        </p:nvSpPr>
        <p:spPr>
          <a:xfrm>
            <a:off x="680321" y="2336872"/>
            <a:ext cx="9613861" cy="4189187"/>
          </a:xfrm>
        </p:spPr>
        <p:txBody>
          <a:bodyPr>
            <a:normAutofit fontScale="62500" lnSpcReduction="20000"/>
          </a:bodyPr>
          <a:lstStyle/>
          <a:p>
            <a:r>
              <a:rPr lang="en-GB" dirty="0"/>
              <a:t>1. Location of the old hospital </a:t>
            </a:r>
          </a:p>
          <a:p>
            <a:r>
              <a:rPr lang="en-GB" dirty="0"/>
              <a:t>     size:431m2;</a:t>
            </a:r>
          </a:p>
          <a:p>
            <a:r>
              <a:rPr lang="en-GB" dirty="0"/>
              <a:t>     </a:t>
            </a:r>
            <a:r>
              <a:rPr lang="en-GB" dirty="0" err="1"/>
              <a:t>property:public</a:t>
            </a:r>
            <a:r>
              <a:rPr lang="en-GB" dirty="0"/>
              <a:t>/state of Montenegro</a:t>
            </a:r>
          </a:p>
          <a:p>
            <a:r>
              <a:rPr lang="en-GB" dirty="0">
                <a:solidFill>
                  <a:srgbClr val="FF0000"/>
                </a:solidFill>
              </a:rPr>
              <a:t>2. Location of ex sawmill in  </a:t>
            </a:r>
            <a:r>
              <a:rPr lang="en-GB" dirty="0" err="1">
                <a:solidFill>
                  <a:srgbClr val="FF0000"/>
                </a:solidFill>
              </a:rPr>
              <a:t>Njegovuđa</a:t>
            </a:r>
            <a:endParaRPr lang="en-GB" dirty="0">
              <a:solidFill>
                <a:srgbClr val="FF0000"/>
              </a:solidFill>
            </a:endParaRPr>
          </a:p>
          <a:p>
            <a:r>
              <a:rPr lang="en-GB" dirty="0">
                <a:solidFill>
                  <a:srgbClr val="FF0000"/>
                </a:solidFill>
              </a:rPr>
              <a:t>    size:76.146m2;</a:t>
            </a:r>
          </a:p>
          <a:p>
            <a:r>
              <a:rPr lang="en-GB" dirty="0">
                <a:solidFill>
                  <a:srgbClr val="FF0000"/>
                </a:solidFill>
              </a:rPr>
              <a:t>    property: private</a:t>
            </a:r>
          </a:p>
          <a:p>
            <a:r>
              <a:rPr lang="en-GB" dirty="0"/>
              <a:t>3. Location of the bus station</a:t>
            </a:r>
          </a:p>
          <a:p>
            <a:r>
              <a:rPr lang="en-GB" dirty="0"/>
              <a:t>    size:1.480m2;</a:t>
            </a:r>
          </a:p>
          <a:p>
            <a:r>
              <a:rPr lang="en-GB" dirty="0"/>
              <a:t>    </a:t>
            </a:r>
            <a:r>
              <a:rPr lang="en-GB" dirty="0" err="1"/>
              <a:t>property:public</a:t>
            </a:r>
            <a:r>
              <a:rPr lang="en-GB" dirty="0"/>
              <a:t>/state of Montenegro</a:t>
            </a:r>
          </a:p>
          <a:p>
            <a:r>
              <a:rPr lang="en-GB" dirty="0"/>
              <a:t>4. Location “</a:t>
            </a:r>
            <a:r>
              <a:rPr lang="en-GB" dirty="0" err="1"/>
              <a:t>Gorske</a:t>
            </a:r>
            <a:r>
              <a:rPr lang="en-GB" dirty="0"/>
              <a:t> </a:t>
            </a:r>
            <a:r>
              <a:rPr lang="en-GB" dirty="0" err="1"/>
              <a:t>oči</a:t>
            </a:r>
            <a:r>
              <a:rPr lang="en-GB" dirty="0"/>
              <a:t>”</a:t>
            </a:r>
          </a:p>
          <a:p>
            <a:r>
              <a:rPr lang="en-GB" dirty="0"/>
              <a:t>    size:9.338m2;</a:t>
            </a:r>
          </a:p>
          <a:p>
            <a:r>
              <a:rPr lang="en-GB" dirty="0"/>
              <a:t>    </a:t>
            </a:r>
            <a:r>
              <a:rPr lang="en-GB" dirty="0" err="1"/>
              <a:t>property:public</a:t>
            </a:r>
            <a:endParaRPr lang="en-GB" dirty="0"/>
          </a:p>
          <a:p>
            <a:pPr marL="0" indent="0">
              <a:buNone/>
            </a:pPr>
            <a:r>
              <a:rPr lang="en-GB" dirty="0"/>
              <a:t>*More information at link:</a:t>
            </a:r>
          </a:p>
          <a:p>
            <a:pPr marL="0" indent="0">
              <a:buNone/>
            </a:pPr>
            <a:r>
              <a:rPr lang="en-GB" dirty="0"/>
              <a:t>http://zabljak.me/docs/1573124574-Baza%20podataka%20%20brownfield%20%20lokacija-Brownfield%20location%20datebase.pdf</a:t>
            </a:r>
          </a:p>
          <a:p>
            <a:endParaRPr lang="en-GB" dirty="0"/>
          </a:p>
        </p:txBody>
      </p:sp>
    </p:spTree>
    <p:extLst>
      <p:ext uri="{BB962C8B-B14F-4D97-AF65-F5344CB8AC3E}">
        <p14:creationId xmlns:p14="http://schemas.microsoft.com/office/powerpoint/2010/main" val="2123926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TOURISM CAPACITIES</a:t>
            </a:r>
            <a:endParaRPr lang="en-GB" dirty="0"/>
          </a:p>
        </p:txBody>
      </p:sp>
      <p:sp>
        <p:nvSpPr>
          <p:cNvPr id="3" name="Content Placeholder 2"/>
          <p:cNvSpPr>
            <a:spLocks noGrp="1"/>
          </p:cNvSpPr>
          <p:nvPr>
            <p:ph idx="1"/>
          </p:nvPr>
        </p:nvSpPr>
        <p:spPr/>
        <p:txBody>
          <a:bodyPr>
            <a:normAutofit fontScale="92500" lnSpcReduction="20000"/>
          </a:bodyPr>
          <a:lstStyle/>
          <a:p>
            <a:pPr algn="just"/>
            <a:r>
              <a:rPr lang="en-GB" dirty="0"/>
              <a:t>There is a local tourism organisation, as a roof institution for all local stakeholders dealing with tourism. It is the part of National tourism organisation. Regarding tourism capacities, there are:</a:t>
            </a:r>
          </a:p>
          <a:p>
            <a:pPr algn="just"/>
            <a:r>
              <a:rPr lang="en-GB" dirty="0"/>
              <a:t>	11 hotels;</a:t>
            </a:r>
          </a:p>
          <a:p>
            <a:pPr algn="just"/>
            <a:r>
              <a:rPr lang="en-GB" dirty="0"/>
              <a:t>	1 </a:t>
            </a:r>
            <a:r>
              <a:rPr lang="en-GB" dirty="0" err="1"/>
              <a:t>pansion</a:t>
            </a:r>
            <a:r>
              <a:rPr lang="en-GB" dirty="0"/>
              <a:t>;</a:t>
            </a:r>
          </a:p>
          <a:p>
            <a:pPr algn="just"/>
            <a:r>
              <a:rPr lang="en-GB" dirty="0"/>
              <a:t>	156 rooms in hotels;</a:t>
            </a:r>
          </a:p>
          <a:p>
            <a:pPr algn="just"/>
            <a:r>
              <a:rPr lang="en-GB" dirty="0"/>
              <a:t>	504 bed in hotels;</a:t>
            </a:r>
          </a:p>
          <a:p>
            <a:pPr algn="just"/>
            <a:r>
              <a:rPr lang="en-GB" dirty="0"/>
              <a:t>	73 apartment in hotels;</a:t>
            </a:r>
          </a:p>
          <a:p>
            <a:pPr algn="just"/>
            <a:r>
              <a:rPr lang="en-GB" dirty="0"/>
              <a:t>	361 private apartments;</a:t>
            </a:r>
          </a:p>
          <a:p>
            <a:pPr algn="just"/>
            <a:r>
              <a:rPr lang="en-GB" dirty="0"/>
              <a:t>	2301 bed in private accommodation.</a:t>
            </a:r>
          </a:p>
          <a:p>
            <a:endParaRPr lang="en-GB" dirty="0"/>
          </a:p>
        </p:txBody>
      </p:sp>
    </p:spTree>
    <p:extLst>
      <p:ext uri="{BB962C8B-B14F-4D97-AF65-F5344CB8AC3E}">
        <p14:creationId xmlns:p14="http://schemas.microsoft.com/office/powerpoint/2010/main" val="2297453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TOURISM ZONES</a:t>
            </a:r>
            <a:endParaRPr lang="en-GB" dirty="0"/>
          </a:p>
        </p:txBody>
      </p:sp>
      <p:sp>
        <p:nvSpPr>
          <p:cNvPr id="3" name="Content Placeholder 2"/>
          <p:cNvSpPr>
            <a:spLocks noGrp="1"/>
          </p:cNvSpPr>
          <p:nvPr>
            <p:ph idx="1"/>
          </p:nvPr>
        </p:nvSpPr>
        <p:spPr>
          <a:xfrm>
            <a:off x="680321" y="2079321"/>
            <a:ext cx="9613861" cy="4672208"/>
          </a:xfrm>
        </p:spPr>
        <p:txBody>
          <a:bodyPr>
            <a:normAutofit fontScale="47500" lnSpcReduction="20000"/>
          </a:bodyPr>
          <a:lstStyle/>
          <a:p>
            <a:r>
              <a:rPr lang="en-GB" dirty="0"/>
              <a:t>Tourism </a:t>
            </a:r>
            <a:r>
              <a:rPr lang="en-GB" dirty="0" err="1"/>
              <a:t>center</a:t>
            </a:r>
            <a:r>
              <a:rPr lang="en-GB" dirty="0"/>
              <a:t> </a:t>
            </a:r>
            <a:r>
              <a:rPr lang="en-GB" dirty="0" err="1"/>
              <a:t>Žabljak</a:t>
            </a:r>
            <a:r>
              <a:rPr lang="en-GB" dirty="0"/>
              <a:t>;</a:t>
            </a:r>
          </a:p>
          <a:p>
            <a:r>
              <a:rPr lang="en-GB" dirty="0"/>
              <a:t>Development tourism zones:</a:t>
            </a:r>
          </a:p>
          <a:p>
            <a:r>
              <a:rPr lang="en-GB" dirty="0"/>
              <a:t>-    </a:t>
            </a:r>
            <a:r>
              <a:rPr lang="en-GB" dirty="0" err="1"/>
              <a:t>Virak-Motički</a:t>
            </a:r>
            <a:r>
              <a:rPr lang="en-GB" dirty="0"/>
              <a:t> </a:t>
            </a:r>
            <a:r>
              <a:rPr lang="en-GB" dirty="0" err="1"/>
              <a:t>Gaj</a:t>
            </a:r>
            <a:r>
              <a:rPr lang="en-GB" dirty="0"/>
              <a:t>;</a:t>
            </a:r>
          </a:p>
          <a:p>
            <a:r>
              <a:rPr lang="en-GB" dirty="0"/>
              <a:t>-    </a:t>
            </a:r>
            <a:r>
              <a:rPr lang="en-GB" dirty="0" err="1"/>
              <a:t>Borje</a:t>
            </a:r>
            <a:r>
              <a:rPr lang="en-GB" dirty="0"/>
              <a:t>- </a:t>
            </a:r>
            <a:r>
              <a:rPr lang="en-GB" dirty="0" err="1"/>
              <a:t>Tepačko</a:t>
            </a:r>
            <a:r>
              <a:rPr lang="en-GB" dirty="0"/>
              <a:t> </a:t>
            </a:r>
            <a:r>
              <a:rPr lang="en-GB" dirty="0" err="1"/>
              <a:t>Polje</a:t>
            </a:r>
            <a:r>
              <a:rPr lang="en-GB" dirty="0"/>
              <a:t>;</a:t>
            </a:r>
          </a:p>
          <a:p>
            <a:r>
              <a:rPr lang="en-GB" dirty="0"/>
              <a:t>-    </a:t>
            </a:r>
            <a:r>
              <a:rPr lang="en-GB" dirty="0" err="1"/>
              <a:t>Vrela</a:t>
            </a:r>
            <a:r>
              <a:rPr lang="en-GB" dirty="0"/>
              <a:t>;</a:t>
            </a:r>
          </a:p>
          <a:p>
            <a:r>
              <a:rPr lang="en-GB" dirty="0"/>
              <a:t>-    </a:t>
            </a:r>
            <a:r>
              <a:rPr lang="en-GB" dirty="0" err="1"/>
              <a:t>Njegovuđa</a:t>
            </a:r>
            <a:r>
              <a:rPr lang="en-GB" dirty="0"/>
              <a:t>;</a:t>
            </a:r>
          </a:p>
          <a:p>
            <a:r>
              <a:rPr lang="en-GB" dirty="0"/>
              <a:t>-    </a:t>
            </a:r>
            <a:r>
              <a:rPr lang="en-GB" dirty="0" err="1"/>
              <a:t>Uskoci</a:t>
            </a:r>
            <a:r>
              <a:rPr lang="en-GB" dirty="0"/>
              <a:t>, </a:t>
            </a:r>
            <a:r>
              <a:rPr lang="en-GB" dirty="0" err="1"/>
              <a:t>Čardak</a:t>
            </a:r>
            <a:r>
              <a:rPr lang="en-GB" dirty="0"/>
              <a:t> </a:t>
            </a:r>
            <a:r>
              <a:rPr lang="en-GB" dirty="0" err="1"/>
              <a:t>i</a:t>
            </a:r>
            <a:r>
              <a:rPr lang="en-GB" dirty="0"/>
              <a:t> </a:t>
            </a:r>
            <a:r>
              <a:rPr lang="en-GB" dirty="0" err="1"/>
              <a:t>Poljane</a:t>
            </a:r>
            <a:r>
              <a:rPr lang="en-GB" dirty="0"/>
              <a:t>;</a:t>
            </a:r>
          </a:p>
          <a:p>
            <a:r>
              <a:rPr lang="en-GB" dirty="0"/>
              <a:t>-    </a:t>
            </a:r>
            <a:r>
              <a:rPr lang="en-GB" dirty="0" err="1"/>
              <a:t>Pašina</a:t>
            </a:r>
            <a:r>
              <a:rPr lang="en-GB" dirty="0"/>
              <a:t> </a:t>
            </a:r>
            <a:r>
              <a:rPr lang="en-GB" dirty="0" err="1"/>
              <a:t>Voda</a:t>
            </a:r>
            <a:endParaRPr lang="en-GB" dirty="0"/>
          </a:p>
          <a:p>
            <a:r>
              <a:rPr lang="en-GB" dirty="0"/>
              <a:t>Smaller tourism zones:</a:t>
            </a:r>
          </a:p>
          <a:p>
            <a:r>
              <a:rPr lang="en-GB" dirty="0"/>
              <a:t>-    </a:t>
            </a:r>
            <a:r>
              <a:rPr lang="en-GB" dirty="0" err="1"/>
              <a:t>Podgora</a:t>
            </a:r>
            <a:r>
              <a:rPr lang="en-GB" dirty="0"/>
              <a:t>;</a:t>
            </a:r>
          </a:p>
          <a:p>
            <a:r>
              <a:rPr lang="en-GB" dirty="0"/>
              <a:t>-    </a:t>
            </a:r>
            <a:r>
              <a:rPr lang="en-GB" dirty="0" err="1"/>
              <a:t>Tepca</a:t>
            </a:r>
            <a:r>
              <a:rPr lang="en-GB" dirty="0"/>
              <a:t>- </a:t>
            </a:r>
            <a:r>
              <a:rPr lang="en-GB" dirty="0" err="1"/>
              <a:t>Begovo</a:t>
            </a:r>
            <a:r>
              <a:rPr lang="en-GB" dirty="0"/>
              <a:t> </a:t>
            </a:r>
            <a:r>
              <a:rPr lang="en-GB" dirty="0" err="1"/>
              <a:t>Polje</a:t>
            </a:r>
            <a:r>
              <a:rPr lang="en-GB" dirty="0"/>
              <a:t>;</a:t>
            </a:r>
          </a:p>
          <a:p>
            <a:r>
              <a:rPr lang="en-GB" dirty="0"/>
              <a:t>-    Tourism settlements</a:t>
            </a:r>
          </a:p>
          <a:p>
            <a:r>
              <a:rPr lang="en-GB" dirty="0"/>
              <a:t>Tourism points:</a:t>
            </a:r>
          </a:p>
          <a:p>
            <a:r>
              <a:rPr lang="en-GB" dirty="0"/>
              <a:t>-    </a:t>
            </a:r>
            <a:r>
              <a:rPr lang="en-GB" dirty="0" err="1"/>
              <a:t>Rasova</a:t>
            </a:r>
            <a:r>
              <a:rPr lang="en-GB" dirty="0"/>
              <a:t>- </a:t>
            </a:r>
            <a:r>
              <a:rPr lang="en-GB" dirty="0" err="1"/>
              <a:t>Budečevica</a:t>
            </a:r>
            <a:r>
              <a:rPr lang="en-GB" dirty="0"/>
              <a:t>;</a:t>
            </a:r>
          </a:p>
          <a:p>
            <a:r>
              <a:rPr lang="en-GB" dirty="0"/>
              <a:t>-    </a:t>
            </a:r>
            <a:r>
              <a:rPr lang="en-GB" dirty="0" err="1"/>
              <a:t>Novakovići</a:t>
            </a:r>
            <a:endParaRPr lang="en-GB" dirty="0"/>
          </a:p>
          <a:p>
            <a:r>
              <a:rPr lang="en-GB" dirty="0"/>
              <a:t>Mountain tourism zone </a:t>
            </a:r>
            <a:r>
              <a:rPr lang="en-GB" dirty="0" err="1"/>
              <a:t>Durmitor</a:t>
            </a:r>
            <a:r>
              <a:rPr lang="en-GB" dirty="0"/>
              <a:t>;</a:t>
            </a:r>
          </a:p>
          <a:p>
            <a:r>
              <a:rPr lang="en-GB" dirty="0"/>
              <a:t>Mountain tourism zone </a:t>
            </a:r>
            <a:r>
              <a:rPr lang="en-GB" dirty="0" err="1"/>
              <a:t>Sinjajevina</a:t>
            </a:r>
            <a:r>
              <a:rPr lang="en-GB" dirty="0"/>
              <a:t>;</a:t>
            </a:r>
          </a:p>
          <a:p>
            <a:r>
              <a:rPr lang="en-GB" dirty="0"/>
              <a:t>Tara canyon</a:t>
            </a:r>
          </a:p>
          <a:p>
            <a:endParaRPr lang="en-GB" dirty="0"/>
          </a:p>
        </p:txBody>
      </p:sp>
    </p:spTree>
    <p:extLst>
      <p:ext uri="{BB962C8B-B14F-4D97-AF65-F5344CB8AC3E}">
        <p14:creationId xmlns:p14="http://schemas.microsoft.com/office/powerpoint/2010/main" val="3347690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TRAFFIC COMMUNICATION</a:t>
            </a:r>
            <a:endParaRPr lang="en-GB" dirty="0"/>
          </a:p>
        </p:txBody>
      </p:sp>
      <p:sp>
        <p:nvSpPr>
          <p:cNvPr id="3" name="Content Placeholder 2"/>
          <p:cNvSpPr>
            <a:spLocks noGrp="1"/>
          </p:cNvSpPr>
          <p:nvPr>
            <p:ph idx="1"/>
          </p:nvPr>
        </p:nvSpPr>
        <p:spPr>
          <a:xfrm>
            <a:off x="680321" y="2104373"/>
            <a:ext cx="9613861" cy="4659682"/>
          </a:xfrm>
        </p:spPr>
        <p:txBody>
          <a:bodyPr>
            <a:normAutofit fontScale="55000" lnSpcReduction="20000"/>
          </a:bodyPr>
          <a:lstStyle/>
          <a:p>
            <a:pPr algn="just"/>
            <a:r>
              <a:rPr lang="en-GB" dirty="0"/>
              <a:t>It is very quick and easy to get to </a:t>
            </a:r>
            <a:r>
              <a:rPr lang="en-GB" dirty="0" err="1"/>
              <a:t>Zabljak</a:t>
            </a:r>
            <a:r>
              <a:rPr lang="en-GB" dirty="0"/>
              <a:t>. In 2010, the road </a:t>
            </a:r>
            <a:r>
              <a:rPr lang="en-GB" dirty="0" err="1"/>
              <a:t>Risan</a:t>
            </a:r>
            <a:r>
              <a:rPr lang="en-GB" dirty="0"/>
              <a:t>- </a:t>
            </a:r>
            <a:r>
              <a:rPr lang="en-GB" dirty="0" err="1"/>
              <a:t>Zabljak</a:t>
            </a:r>
            <a:r>
              <a:rPr lang="en-GB" dirty="0"/>
              <a:t> was opened and therefore shortened the way between the south and the north, and now one can reach the coast from </a:t>
            </a:r>
            <a:r>
              <a:rPr lang="en-GB" dirty="0" err="1"/>
              <a:t>Žabljak</a:t>
            </a:r>
            <a:r>
              <a:rPr lang="en-GB" dirty="0"/>
              <a:t> in 2-2.30 h.</a:t>
            </a:r>
          </a:p>
          <a:p>
            <a:pPr algn="just"/>
            <a:r>
              <a:rPr lang="en-GB" dirty="0"/>
              <a:t>The capital city, </a:t>
            </a:r>
            <a:r>
              <a:rPr lang="en-GB" dirty="0" err="1"/>
              <a:t>Podgorica</a:t>
            </a:r>
            <a:r>
              <a:rPr lang="en-GB" dirty="0"/>
              <a:t> is about 2h driving distance from </a:t>
            </a:r>
            <a:r>
              <a:rPr lang="en-GB" dirty="0" err="1"/>
              <a:t>Zabljak</a:t>
            </a:r>
            <a:r>
              <a:rPr lang="en-GB" dirty="0"/>
              <a:t>(120 km). Distance to other regional centres: Belgrade-400km; Sarajevo-167km; Zagreb-535km;Tirana-270km; Skoplje-337km;Ljubljana-674km,</a:t>
            </a:r>
          </a:p>
          <a:p>
            <a:pPr algn="just"/>
            <a:r>
              <a:rPr lang="en-GB" dirty="0"/>
              <a:t>The nearest port is Bar(Montenegro)-197km. It is possible to travel from Bar to </a:t>
            </a:r>
            <a:r>
              <a:rPr lang="en-GB" dirty="0" err="1"/>
              <a:t>Mojkovac</a:t>
            </a:r>
            <a:r>
              <a:rPr lang="en-GB" dirty="0"/>
              <a:t> by train, and then take the bus to </a:t>
            </a:r>
            <a:r>
              <a:rPr lang="en-GB" dirty="0" err="1"/>
              <a:t>Zabljak</a:t>
            </a:r>
            <a:r>
              <a:rPr lang="en-GB" dirty="0"/>
              <a:t>. So, the closest railway station is in </a:t>
            </a:r>
            <a:r>
              <a:rPr lang="en-GB" dirty="0" err="1"/>
              <a:t>Mojkovac</a:t>
            </a:r>
            <a:r>
              <a:rPr lang="en-GB" dirty="0"/>
              <a:t>, 69 km from </a:t>
            </a:r>
            <a:r>
              <a:rPr lang="en-GB" dirty="0" err="1"/>
              <a:t>Zabljak</a:t>
            </a:r>
            <a:r>
              <a:rPr lang="en-GB" dirty="0"/>
              <a:t>.</a:t>
            </a:r>
          </a:p>
          <a:p>
            <a:pPr algn="just"/>
            <a:r>
              <a:rPr lang="en-GB" dirty="0"/>
              <a:t>The nearest </a:t>
            </a:r>
            <a:r>
              <a:rPr lang="en-GB" dirty="0" err="1"/>
              <a:t>airports:Podgorica</a:t>
            </a:r>
            <a:r>
              <a:rPr lang="en-GB" dirty="0"/>
              <a:t>(120km), </a:t>
            </a:r>
            <a:r>
              <a:rPr lang="en-GB" dirty="0" err="1"/>
              <a:t>Tivat</a:t>
            </a:r>
            <a:r>
              <a:rPr lang="en-GB" dirty="0"/>
              <a:t>(250km), Dubrovnik(260km).</a:t>
            </a:r>
          </a:p>
          <a:p>
            <a:pPr algn="just"/>
            <a:endParaRPr lang="en-GB" dirty="0"/>
          </a:p>
          <a:p>
            <a:pPr algn="just"/>
            <a:r>
              <a:rPr lang="en-GB" dirty="0"/>
              <a:t>Border crossings</a:t>
            </a:r>
          </a:p>
          <a:p>
            <a:pPr algn="just"/>
            <a:r>
              <a:rPr lang="en-GB" dirty="0"/>
              <a:t>If you are driving from Serbia, you can cross the border in </a:t>
            </a:r>
            <a:r>
              <a:rPr lang="en-GB" dirty="0" err="1"/>
              <a:t>Prijepolje</a:t>
            </a:r>
            <a:r>
              <a:rPr lang="en-GB" dirty="0"/>
              <a:t>, drive through the Montenegrin town </a:t>
            </a:r>
            <a:r>
              <a:rPr lang="en-GB" dirty="0" err="1"/>
              <a:t>Pljevlja</a:t>
            </a:r>
            <a:r>
              <a:rPr lang="en-GB" dirty="0"/>
              <a:t> and so reach </a:t>
            </a:r>
            <a:r>
              <a:rPr lang="en-GB" dirty="0" err="1"/>
              <a:t>Zabljak</a:t>
            </a:r>
            <a:r>
              <a:rPr lang="en-GB" dirty="0"/>
              <a:t> (state border crossing </a:t>
            </a:r>
            <a:r>
              <a:rPr lang="en-GB" dirty="0" err="1"/>
              <a:t>Jabuka</a:t>
            </a:r>
            <a:r>
              <a:rPr lang="en-GB" dirty="0"/>
              <a:t> - 98 km) or you can drive though the Montenegrin town </a:t>
            </a:r>
            <a:r>
              <a:rPr lang="en-GB" dirty="0" err="1"/>
              <a:t>Bijelo</a:t>
            </a:r>
            <a:r>
              <a:rPr lang="en-GB" dirty="0"/>
              <a:t> </a:t>
            </a:r>
            <a:r>
              <a:rPr lang="en-GB" dirty="0" err="1"/>
              <a:t>Polje</a:t>
            </a:r>
            <a:r>
              <a:rPr lang="en-GB" dirty="0"/>
              <a:t> and </a:t>
            </a:r>
            <a:r>
              <a:rPr lang="en-GB" dirty="0" err="1"/>
              <a:t>Mojkovac</a:t>
            </a:r>
            <a:r>
              <a:rPr lang="en-GB" dirty="0"/>
              <a:t> and so reach </a:t>
            </a:r>
            <a:r>
              <a:rPr lang="en-GB" dirty="0" err="1"/>
              <a:t>Zabljak</a:t>
            </a:r>
            <a:r>
              <a:rPr lang="en-GB" dirty="0"/>
              <a:t> (state border crossing </a:t>
            </a:r>
            <a:r>
              <a:rPr lang="en-GB" dirty="0" err="1"/>
              <a:t>Brodarevo</a:t>
            </a:r>
            <a:r>
              <a:rPr lang="en-GB" dirty="0"/>
              <a:t> -110 km).</a:t>
            </a:r>
          </a:p>
          <a:p>
            <a:pPr algn="just"/>
            <a:r>
              <a:rPr lang="en-GB" dirty="0"/>
              <a:t>If you are travelling from Croatia, from the direction Dubrovnik (state border crossing </a:t>
            </a:r>
            <a:r>
              <a:rPr lang="en-GB" dirty="0" err="1"/>
              <a:t>Debeli</a:t>
            </a:r>
            <a:r>
              <a:rPr lang="en-GB" dirty="0"/>
              <a:t> </a:t>
            </a:r>
            <a:r>
              <a:rPr lang="en-GB" dirty="0" err="1"/>
              <a:t>brijeg</a:t>
            </a:r>
            <a:r>
              <a:rPr lang="en-GB" dirty="0"/>
              <a:t>), you arrive by driving through </a:t>
            </a:r>
            <a:r>
              <a:rPr lang="en-GB" dirty="0" err="1"/>
              <a:t>Herceg</a:t>
            </a:r>
            <a:r>
              <a:rPr lang="en-GB" dirty="0"/>
              <a:t> Novi, </a:t>
            </a:r>
            <a:r>
              <a:rPr lang="en-GB" dirty="0" err="1"/>
              <a:t>Risan</a:t>
            </a:r>
            <a:r>
              <a:rPr lang="en-GB" dirty="0"/>
              <a:t> and </a:t>
            </a:r>
            <a:r>
              <a:rPr lang="en-GB" dirty="0" err="1"/>
              <a:t>Niksic</a:t>
            </a:r>
            <a:r>
              <a:rPr lang="en-GB" dirty="0"/>
              <a:t> and so reach </a:t>
            </a:r>
            <a:r>
              <a:rPr lang="en-GB" dirty="0" err="1"/>
              <a:t>Zabljaka</a:t>
            </a:r>
            <a:r>
              <a:rPr lang="en-GB" dirty="0"/>
              <a:t> (200 km) or driving through Dubrovnik- </a:t>
            </a:r>
            <a:r>
              <a:rPr lang="en-GB" dirty="0" err="1"/>
              <a:t>Trebinje</a:t>
            </a:r>
            <a:r>
              <a:rPr lang="en-GB" dirty="0"/>
              <a:t>- </a:t>
            </a:r>
            <a:r>
              <a:rPr lang="en-GB" dirty="0" err="1"/>
              <a:t>Niksic</a:t>
            </a:r>
            <a:r>
              <a:rPr lang="en-GB" dirty="0"/>
              <a:t>- </a:t>
            </a:r>
            <a:r>
              <a:rPr lang="en-GB" dirty="0" err="1"/>
              <a:t>Zabljak</a:t>
            </a:r>
            <a:r>
              <a:rPr lang="en-GB" dirty="0"/>
              <a:t> (170 km).</a:t>
            </a:r>
          </a:p>
          <a:p>
            <a:pPr algn="just"/>
            <a:r>
              <a:rPr lang="en-GB" dirty="0"/>
              <a:t>If you are travelling from Bosnia and Herzegovina, through </a:t>
            </a:r>
            <a:r>
              <a:rPr lang="en-GB" dirty="0" err="1"/>
              <a:t>Foca</a:t>
            </a:r>
            <a:r>
              <a:rPr lang="en-GB" dirty="0"/>
              <a:t> and crossing at the border in </a:t>
            </a:r>
            <a:r>
              <a:rPr lang="en-GB" dirty="0" err="1"/>
              <a:t>Scepan</a:t>
            </a:r>
            <a:r>
              <a:rPr lang="en-GB" dirty="0"/>
              <a:t> </a:t>
            </a:r>
            <a:r>
              <a:rPr lang="en-GB" dirty="0" err="1"/>
              <a:t>Polje</a:t>
            </a:r>
            <a:r>
              <a:rPr lang="en-GB" dirty="0"/>
              <a:t> to </a:t>
            </a:r>
            <a:r>
              <a:rPr lang="en-GB" dirty="0" err="1"/>
              <a:t>Zabljak</a:t>
            </a:r>
            <a:r>
              <a:rPr lang="en-GB" dirty="0"/>
              <a:t> the distance is 150 km, through </a:t>
            </a:r>
            <a:r>
              <a:rPr lang="en-GB" dirty="0" err="1"/>
              <a:t>Pluzine</a:t>
            </a:r>
            <a:r>
              <a:rPr lang="en-GB" dirty="0"/>
              <a:t> and Mount </a:t>
            </a:r>
            <a:r>
              <a:rPr lang="en-GB" dirty="0" err="1"/>
              <a:t>Durmitor</a:t>
            </a:r>
            <a:r>
              <a:rPr lang="en-GB" dirty="0"/>
              <a:t>, the distance is 85 km, and if you cross at the border </a:t>
            </a:r>
            <a:r>
              <a:rPr lang="en-GB" dirty="0" err="1"/>
              <a:t>Meteljka</a:t>
            </a:r>
            <a:r>
              <a:rPr lang="en-GB" dirty="0"/>
              <a:t> through </a:t>
            </a:r>
            <a:r>
              <a:rPr lang="en-GB" dirty="0" err="1"/>
              <a:t>Gorazde</a:t>
            </a:r>
            <a:r>
              <a:rPr lang="en-GB" dirty="0"/>
              <a:t>- </a:t>
            </a:r>
            <a:r>
              <a:rPr lang="en-GB" dirty="0" err="1"/>
              <a:t>Cajnice</a:t>
            </a:r>
            <a:r>
              <a:rPr lang="en-GB" dirty="0"/>
              <a:t>- </a:t>
            </a:r>
            <a:r>
              <a:rPr lang="en-GB" dirty="0" err="1"/>
              <a:t>Pljevlja</a:t>
            </a:r>
            <a:r>
              <a:rPr lang="en-GB" dirty="0"/>
              <a:t>- </a:t>
            </a:r>
            <a:r>
              <a:rPr lang="en-GB" dirty="0" err="1"/>
              <a:t>Zabljak</a:t>
            </a:r>
            <a:r>
              <a:rPr lang="en-GB" dirty="0"/>
              <a:t>, the distance is 87 km.</a:t>
            </a:r>
          </a:p>
          <a:p>
            <a:pPr algn="just"/>
            <a:r>
              <a:rPr lang="en-GB" dirty="0"/>
              <a:t> If you travel through </a:t>
            </a:r>
            <a:r>
              <a:rPr lang="en-GB" dirty="0" err="1"/>
              <a:t>Trebinje</a:t>
            </a:r>
            <a:r>
              <a:rPr lang="en-GB" dirty="0"/>
              <a:t>- </a:t>
            </a:r>
            <a:r>
              <a:rPr lang="en-GB" dirty="0" err="1"/>
              <a:t>Vilusi</a:t>
            </a:r>
            <a:r>
              <a:rPr lang="en-GB" dirty="0"/>
              <a:t>- </a:t>
            </a:r>
            <a:r>
              <a:rPr lang="en-GB" dirty="0" err="1"/>
              <a:t>Niksic</a:t>
            </a:r>
            <a:r>
              <a:rPr lang="en-GB" dirty="0"/>
              <a:t> to </a:t>
            </a:r>
            <a:r>
              <a:rPr lang="en-GB" dirty="0" err="1"/>
              <a:t>Zabljak</a:t>
            </a:r>
            <a:r>
              <a:rPr lang="en-GB" dirty="0"/>
              <a:t>, the distance is 170 km, by crossing the border </a:t>
            </a:r>
            <a:r>
              <a:rPr lang="en-GB" dirty="0" err="1"/>
              <a:t>Vracenovici</a:t>
            </a:r>
            <a:endParaRPr lang="en-GB" dirty="0"/>
          </a:p>
        </p:txBody>
      </p:sp>
    </p:spTree>
    <p:extLst>
      <p:ext uri="{BB962C8B-B14F-4D97-AF65-F5344CB8AC3E}">
        <p14:creationId xmlns:p14="http://schemas.microsoft.com/office/powerpoint/2010/main" val="3800591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GENERAL INFORMATION</a:t>
            </a:r>
            <a:endParaRPr lang="en-GB" dirty="0"/>
          </a:p>
        </p:txBody>
      </p:sp>
      <p:sp>
        <p:nvSpPr>
          <p:cNvPr id="3" name="Content Placeholder 2"/>
          <p:cNvSpPr>
            <a:spLocks noGrp="1"/>
          </p:cNvSpPr>
          <p:nvPr>
            <p:ph idx="1"/>
          </p:nvPr>
        </p:nvSpPr>
        <p:spPr/>
        <p:txBody>
          <a:bodyPr>
            <a:normAutofit fontScale="62500" lnSpcReduction="20000"/>
          </a:bodyPr>
          <a:lstStyle/>
          <a:p>
            <a:pPr algn="just"/>
            <a:r>
              <a:rPr lang="en-GB" dirty="0"/>
              <a:t>The municipality of </a:t>
            </a:r>
            <a:r>
              <a:rPr lang="en-GB" dirty="0" err="1"/>
              <a:t>Zabljak</a:t>
            </a:r>
            <a:r>
              <a:rPr lang="en-GB" dirty="0"/>
              <a:t> is located in </a:t>
            </a:r>
            <a:r>
              <a:rPr lang="en-GB" dirty="0" err="1"/>
              <a:t>northwestern</a:t>
            </a:r>
            <a:r>
              <a:rPr lang="en-GB" dirty="0"/>
              <a:t> Montenegro, in the foothills of the mountain area </a:t>
            </a:r>
            <a:r>
              <a:rPr lang="en-GB" dirty="0" err="1"/>
              <a:t>Durmitor</a:t>
            </a:r>
            <a:r>
              <a:rPr lang="en-GB" dirty="0"/>
              <a:t>. It has a surface of 445 km2, and, with an altitude of 1456m represents the highest urban settlement in the </a:t>
            </a:r>
            <a:r>
              <a:rPr lang="en-GB" dirty="0" err="1"/>
              <a:t>southeastern</a:t>
            </a:r>
            <a:r>
              <a:rPr lang="en-GB" dirty="0"/>
              <a:t> Europe. Its coordinates are:43°09’N 19°07’E. The winters are long and cold, summers short and cool and the autumns warmer than springs. The average annual temperature is between 2 and 8 degrees Celsius. There is snow 120 days of the year, greater than 15 </a:t>
            </a:r>
            <a:r>
              <a:rPr lang="en-GB" dirty="0" err="1"/>
              <a:t>centimeters</a:t>
            </a:r>
            <a:r>
              <a:rPr lang="en-GB" dirty="0"/>
              <a:t>, and the ski terrains, which are at higher altitudes, are covered by snow 150 days of the year and are great for skiing. Snow can be found in higher </a:t>
            </a:r>
            <a:r>
              <a:rPr lang="en-GB" dirty="0" err="1"/>
              <a:t>Durmitor</a:t>
            </a:r>
            <a:r>
              <a:rPr lang="en-GB" dirty="0"/>
              <a:t> areas all year around, and in the </a:t>
            </a:r>
            <a:r>
              <a:rPr lang="en-GB" dirty="0" err="1"/>
              <a:t>Kalice</a:t>
            </a:r>
            <a:r>
              <a:rPr lang="en-GB" dirty="0"/>
              <a:t> area, known as ”</a:t>
            </a:r>
            <a:r>
              <a:rPr lang="en-GB" dirty="0" err="1"/>
              <a:t>Debeli</a:t>
            </a:r>
            <a:r>
              <a:rPr lang="en-GB" dirty="0"/>
              <a:t> </a:t>
            </a:r>
            <a:r>
              <a:rPr lang="en-GB" dirty="0" err="1"/>
              <a:t>Namet</a:t>
            </a:r>
            <a:r>
              <a:rPr lang="en-GB" dirty="0"/>
              <a:t>”(thick alluvium), which is 200-300 meters long, you can ski in the middle of the summer.</a:t>
            </a:r>
          </a:p>
          <a:p>
            <a:pPr algn="just"/>
            <a:r>
              <a:rPr lang="en-GB" dirty="0" err="1"/>
              <a:t>Žabljak</a:t>
            </a:r>
            <a:r>
              <a:rPr lang="en-GB" dirty="0"/>
              <a:t> is surrounded by 23 mountain peaks of 2200 meters above sea level, 18 mountain lakes, one of them being the famous Black Lake and the Tara Canyon, which is the deepest in Europe. In 1991, in </a:t>
            </a:r>
            <a:r>
              <a:rPr lang="en-GB" dirty="0" err="1"/>
              <a:t>Zabljak</a:t>
            </a:r>
            <a:r>
              <a:rPr lang="en-GB" dirty="0"/>
              <a:t>, Montenegro was proclaimed as an ecological country, and </a:t>
            </a:r>
            <a:r>
              <a:rPr lang="en-GB" dirty="0" err="1"/>
              <a:t>Zabljak</a:t>
            </a:r>
            <a:r>
              <a:rPr lang="en-GB" dirty="0"/>
              <a:t> was chosen as its capital.</a:t>
            </a:r>
          </a:p>
          <a:p>
            <a:pPr algn="just"/>
            <a:r>
              <a:rPr lang="en-GB" dirty="0" err="1"/>
              <a:t>Žabljak</a:t>
            </a:r>
            <a:r>
              <a:rPr lang="en-GB" dirty="0"/>
              <a:t> has a population of 3569 citizens. There are 28 settlements within the municipality, organized into 12 local communities, one being a town. However, this number is three to five times bigger if you calculate certain moments of the winter and summer season, when the owners of cottages and tourists come.</a:t>
            </a:r>
          </a:p>
          <a:p>
            <a:pPr algn="just"/>
            <a:r>
              <a:rPr lang="en-GB" dirty="0"/>
              <a:t>Agriculture and livestock breeding along with forestry and primary wood processing, are traditional activities of the municipality’s population, which nowadays sees its future in tourism and activities connected to it.</a:t>
            </a:r>
          </a:p>
          <a:p>
            <a:endParaRPr lang="en-GB" dirty="0"/>
          </a:p>
        </p:txBody>
      </p:sp>
    </p:spTree>
    <p:extLst>
      <p:ext uri="{BB962C8B-B14F-4D97-AF65-F5344CB8AC3E}">
        <p14:creationId xmlns:p14="http://schemas.microsoft.com/office/powerpoint/2010/main" val="3610022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NATURAL RESOURCES</a:t>
            </a:r>
            <a:endParaRPr lang="en-GB" dirty="0"/>
          </a:p>
        </p:txBody>
      </p:sp>
      <p:sp>
        <p:nvSpPr>
          <p:cNvPr id="3" name="Content Placeholder 2"/>
          <p:cNvSpPr>
            <a:spLocks noGrp="1"/>
          </p:cNvSpPr>
          <p:nvPr>
            <p:ph idx="1"/>
          </p:nvPr>
        </p:nvSpPr>
        <p:spPr/>
        <p:txBody>
          <a:bodyPr>
            <a:normAutofit fontScale="77500" lnSpcReduction="20000"/>
          </a:bodyPr>
          <a:lstStyle/>
          <a:p>
            <a:pPr algn="just"/>
            <a:r>
              <a:rPr lang="en-GB" dirty="0"/>
              <a:t>National park </a:t>
            </a:r>
            <a:r>
              <a:rPr lang="en-GB" dirty="0" err="1"/>
              <a:t>Durmitor</a:t>
            </a:r>
            <a:endParaRPr lang="en-GB" dirty="0"/>
          </a:p>
          <a:p>
            <a:pPr algn="just"/>
            <a:r>
              <a:rPr lang="en-GB" dirty="0"/>
              <a:t>The total surface area of the park is </a:t>
            </a:r>
            <a:r>
              <a:rPr lang="en-GB" dirty="0" smtClean="0"/>
              <a:t>3</a:t>
            </a:r>
            <a:r>
              <a:rPr lang="sr-Latn-ME" dirty="0" smtClean="0"/>
              <a:t>2</a:t>
            </a:r>
            <a:r>
              <a:rPr lang="en-GB" dirty="0" smtClean="0"/>
              <a:t>.</a:t>
            </a:r>
            <a:r>
              <a:rPr lang="sr-Latn-ME" smtClean="0"/>
              <a:t>519</a:t>
            </a:r>
            <a:r>
              <a:rPr lang="en-GB" smtClean="0"/>
              <a:t>ha</a:t>
            </a:r>
            <a:r>
              <a:rPr lang="en-GB" dirty="0"/>
              <a:t>, and besides the municipality of </a:t>
            </a:r>
            <a:r>
              <a:rPr lang="en-GB" dirty="0" err="1"/>
              <a:t>Zabljak</a:t>
            </a:r>
            <a:r>
              <a:rPr lang="en-GB" dirty="0"/>
              <a:t> where the administration is located, NP </a:t>
            </a:r>
            <a:r>
              <a:rPr lang="en-GB" dirty="0" err="1"/>
              <a:t>Durmitor</a:t>
            </a:r>
            <a:r>
              <a:rPr lang="en-GB" dirty="0"/>
              <a:t> also expands onto the territories of the following municipalities: </a:t>
            </a:r>
            <a:r>
              <a:rPr lang="en-GB" dirty="0" err="1"/>
              <a:t>Savnik</a:t>
            </a:r>
            <a:r>
              <a:rPr lang="en-GB" dirty="0"/>
              <a:t>, </a:t>
            </a:r>
            <a:r>
              <a:rPr lang="en-GB" dirty="0" err="1"/>
              <a:t>Pluzine</a:t>
            </a:r>
            <a:r>
              <a:rPr lang="en-GB" dirty="0"/>
              <a:t>, </a:t>
            </a:r>
            <a:r>
              <a:rPr lang="en-GB" dirty="0" err="1"/>
              <a:t>Pljevlja</a:t>
            </a:r>
            <a:r>
              <a:rPr lang="en-GB" dirty="0"/>
              <a:t> and </a:t>
            </a:r>
            <a:r>
              <a:rPr lang="en-GB" dirty="0" err="1"/>
              <a:t>Mojkovac</a:t>
            </a:r>
            <a:r>
              <a:rPr lang="en-GB" dirty="0"/>
              <a:t>.</a:t>
            </a:r>
          </a:p>
          <a:p>
            <a:pPr algn="just"/>
            <a:r>
              <a:rPr lang="en-GB" dirty="0"/>
              <a:t> </a:t>
            </a:r>
            <a:r>
              <a:rPr lang="en-GB" dirty="0" err="1"/>
              <a:t>Durmitor</a:t>
            </a:r>
            <a:r>
              <a:rPr lang="en-GB" dirty="0"/>
              <a:t>, as the highest mountain of the </a:t>
            </a:r>
            <a:r>
              <a:rPr lang="en-GB" dirty="0" err="1"/>
              <a:t>Dinarida</a:t>
            </a:r>
            <a:r>
              <a:rPr lang="en-GB" dirty="0"/>
              <a:t>, represents one of the </a:t>
            </a:r>
            <a:r>
              <a:rPr lang="en-GB" dirty="0" err="1"/>
              <a:t>centers</a:t>
            </a:r>
            <a:r>
              <a:rPr lang="en-GB" dirty="0"/>
              <a:t> of the development of the Balkan, especially the dinar flora, with representatives of the alpine and arctic-alpine flora elements. On the southern slopes, especially in the canyon valleys, sub-Mediterranean, even Mediterranean flora can be found, while peat lands of some of the lakes represent enclaves characteristic to the Siberian taiga. It is distinguished by extremely rich and diverse vascular flora of over 1300 types and represents one of the most important refuge </a:t>
            </a:r>
            <a:r>
              <a:rPr lang="en-GB" dirty="0" err="1"/>
              <a:t>centers</a:t>
            </a:r>
            <a:r>
              <a:rPr lang="en-GB" dirty="0"/>
              <a:t> of the high </a:t>
            </a:r>
            <a:r>
              <a:rPr lang="en-GB" dirty="0" err="1"/>
              <a:t>tertiaryarctic</a:t>
            </a:r>
            <a:r>
              <a:rPr lang="en-GB" dirty="0"/>
              <a:t> flora. The configuration of the terrain and the size of the massif have created conditions for the formation of diverse vegetation cover represented by numerous plant communities of forest vegetation, mountain valleys, pastures, rock crevices, rocks, </a:t>
            </a:r>
            <a:r>
              <a:rPr lang="en-GB" dirty="0" err="1"/>
              <a:t>graveled</a:t>
            </a:r>
            <a:r>
              <a:rPr lang="en-GB" dirty="0"/>
              <a:t> areas, frozen caves, peat bogs, freshwater ecosystems and other.</a:t>
            </a:r>
          </a:p>
          <a:p>
            <a:pPr algn="just"/>
            <a:endParaRPr lang="en-GB" dirty="0"/>
          </a:p>
        </p:txBody>
      </p:sp>
    </p:spTree>
    <p:extLst>
      <p:ext uri="{BB962C8B-B14F-4D97-AF65-F5344CB8AC3E}">
        <p14:creationId xmlns:p14="http://schemas.microsoft.com/office/powerpoint/2010/main" val="3445228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NATURAL RESOURCES</a:t>
            </a:r>
            <a:endParaRPr lang="en-GB" dirty="0"/>
          </a:p>
        </p:txBody>
      </p:sp>
      <p:sp>
        <p:nvSpPr>
          <p:cNvPr id="3" name="Content Placeholder 2"/>
          <p:cNvSpPr>
            <a:spLocks noGrp="1"/>
          </p:cNvSpPr>
          <p:nvPr>
            <p:ph idx="1"/>
          </p:nvPr>
        </p:nvSpPr>
        <p:spPr/>
        <p:txBody>
          <a:bodyPr>
            <a:normAutofit fontScale="85000" lnSpcReduction="20000"/>
          </a:bodyPr>
          <a:lstStyle/>
          <a:p>
            <a:pPr algn="just"/>
            <a:r>
              <a:rPr lang="en-GB" dirty="0"/>
              <a:t>The Tara river</a:t>
            </a:r>
          </a:p>
          <a:p>
            <a:pPr algn="just"/>
            <a:r>
              <a:rPr lang="en-GB" dirty="0"/>
              <a:t>The powerful rivers with their magnificent canyons are some of the most beautiful ornaments of the </a:t>
            </a:r>
            <a:r>
              <a:rPr lang="en-GB" dirty="0" err="1"/>
              <a:t>Durmitor</a:t>
            </a:r>
            <a:r>
              <a:rPr lang="en-GB" dirty="0"/>
              <a:t> National Park. The Tara River is especially impressive, not just because of the beauty of its flow but also because of its landscapes and depth of its canyon, which is one of the most beautiful in the world. The Tara River Basin (182.899 ha of surface) was inscribed into the ecological biosphere reserve on 17th of January 1977 and therefore it is protected by UNESCO’s Convention concerning the Protection of World Cultural and Natural Heritage. The </a:t>
            </a:r>
            <a:r>
              <a:rPr lang="en-GB" dirty="0" err="1"/>
              <a:t>Durmitor</a:t>
            </a:r>
            <a:r>
              <a:rPr lang="en-GB" dirty="0"/>
              <a:t> massif is inscribed in IBA and IPA areas (Important Bird Areas and </a:t>
            </a:r>
            <a:r>
              <a:rPr lang="en-GB" dirty="0" err="1"/>
              <a:t>Imporatnt</a:t>
            </a:r>
            <a:r>
              <a:rPr lang="en-GB" dirty="0"/>
              <a:t> Plant Areas).</a:t>
            </a:r>
          </a:p>
          <a:p>
            <a:pPr algn="just"/>
            <a:r>
              <a:rPr lang="en-GB" dirty="0"/>
              <a:t>The Tara River Canyon, unique by its 1000m depth, reaching 1300m at some points, is the second deepest canyon in the world after the Grand Canyon of Colorado River in the USA. The Tara River has 150km long flow and it is the longest river in Montenegro. </a:t>
            </a:r>
          </a:p>
          <a:p>
            <a:endParaRPr lang="en-GB" dirty="0"/>
          </a:p>
        </p:txBody>
      </p:sp>
    </p:spTree>
    <p:extLst>
      <p:ext uri="{BB962C8B-B14F-4D97-AF65-F5344CB8AC3E}">
        <p14:creationId xmlns:p14="http://schemas.microsoft.com/office/powerpoint/2010/main" val="2922503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Natural resources</a:t>
            </a:r>
            <a:endParaRPr lang="en-GB" dirty="0"/>
          </a:p>
        </p:txBody>
      </p:sp>
      <p:sp>
        <p:nvSpPr>
          <p:cNvPr id="3" name="Content Placeholder 2"/>
          <p:cNvSpPr>
            <a:spLocks noGrp="1"/>
          </p:cNvSpPr>
          <p:nvPr>
            <p:ph idx="1"/>
          </p:nvPr>
        </p:nvSpPr>
        <p:spPr/>
        <p:txBody>
          <a:bodyPr>
            <a:normAutofit fontScale="85000" lnSpcReduction="20000"/>
          </a:bodyPr>
          <a:lstStyle/>
          <a:p>
            <a:pPr algn="just"/>
            <a:r>
              <a:rPr lang="en-GB" dirty="0" smtClean="0"/>
              <a:t>Forests</a:t>
            </a:r>
          </a:p>
          <a:p>
            <a:pPr algn="just"/>
            <a:r>
              <a:rPr lang="en-GB" dirty="0"/>
              <a:t>Forests are one of the important resources in the municipality of </a:t>
            </a:r>
            <a:r>
              <a:rPr lang="en-GB" dirty="0" err="1"/>
              <a:t>Zabljak</a:t>
            </a:r>
            <a:r>
              <a:rPr lang="en-GB" dirty="0"/>
              <a:t>. Large areas under coniferous and deciduous forests have enabled the development of the wood industry, namely wood processing, which is one of the leading industries.</a:t>
            </a:r>
          </a:p>
          <a:p>
            <a:pPr algn="just"/>
            <a:r>
              <a:rPr lang="en-GB" dirty="0"/>
              <a:t>The total area of forests and forest land under the Forest Management Program of the Forest Administration, which was done in 2013 and 2014, amounts to 8,984 ha of state forests and 756 ha of private forests, a total of 9,740 ha.</a:t>
            </a:r>
          </a:p>
          <a:p>
            <a:pPr algn="just"/>
            <a:r>
              <a:rPr lang="en-GB" dirty="0"/>
              <a:t>In high economic forests, the basic function is the production of wood and forest by-products, and in special-purpose forests a protective and recreational function. The total wood volume is 2,770,851 m3, of which conifers 2,596,989 m3 or 93.73%, and hardwood 173,862 m3 or 6.27%. </a:t>
            </a:r>
          </a:p>
          <a:p>
            <a:pPr algn="just"/>
            <a:r>
              <a:rPr lang="en-GB" dirty="0"/>
              <a:t>The forests are arranged within three management units, namely: "</a:t>
            </a:r>
            <a:r>
              <a:rPr lang="en-GB" dirty="0" err="1"/>
              <a:t>Tepačke</a:t>
            </a:r>
            <a:r>
              <a:rPr lang="en-GB" dirty="0"/>
              <a:t> </a:t>
            </a:r>
            <a:r>
              <a:rPr lang="en-GB" dirty="0" err="1"/>
              <a:t>šume</a:t>
            </a:r>
            <a:r>
              <a:rPr lang="en-GB" dirty="0"/>
              <a:t>", "</a:t>
            </a:r>
            <a:r>
              <a:rPr lang="en-GB" dirty="0" err="1"/>
              <a:t>Gornji</a:t>
            </a:r>
            <a:r>
              <a:rPr lang="en-GB" dirty="0"/>
              <a:t> </a:t>
            </a:r>
            <a:r>
              <a:rPr lang="en-GB" dirty="0" err="1"/>
              <a:t>Šaranci</a:t>
            </a:r>
            <a:r>
              <a:rPr lang="en-GB" dirty="0"/>
              <a:t>" and "</a:t>
            </a:r>
            <a:r>
              <a:rPr lang="en-GB" dirty="0" err="1"/>
              <a:t>Donji</a:t>
            </a:r>
            <a:r>
              <a:rPr lang="en-GB" dirty="0"/>
              <a:t> </a:t>
            </a:r>
            <a:r>
              <a:rPr lang="en-GB" dirty="0" err="1"/>
              <a:t>Šaranci</a:t>
            </a:r>
            <a:r>
              <a:rPr lang="en-GB" dirty="0"/>
              <a:t>".</a:t>
            </a:r>
          </a:p>
          <a:p>
            <a:endParaRPr lang="en-GB" dirty="0"/>
          </a:p>
        </p:txBody>
      </p:sp>
    </p:spTree>
    <p:extLst>
      <p:ext uri="{BB962C8B-B14F-4D97-AF65-F5344CB8AC3E}">
        <p14:creationId xmlns:p14="http://schemas.microsoft.com/office/powerpoint/2010/main" val="1387143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NATURAL RESOURCES</a:t>
            </a:r>
            <a:endParaRPr lang="en-GB" dirty="0"/>
          </a:p>
        </p:txBody>
      </p:sp>
      <p:sp>
        <p:nvSpPr>
          <p:cNvPr id="3" name="Content Placeholder 2"/>
          <p:cNvSpPr>
            <a:spLocks noGrp="1"/>
          </p:cNvSpPr>
          <p:nvPr>
            <p:ph idx="1"/>
          </p:nvPr>
        </p:nvSpPr>
        <p:spPr/>
        <p:txBody>
          <a:bodyPr/>
          <a:lstStyle/>
          <a:p>
            <a:pPr algn="just"/>
            <a:r>
              <a:rPr lang="en-GB" dirty="0"/>
              <a:t>Mineral resources</a:t>
            </a:r>
          </a:p>
          <a:p>
            <a:pPr algn="just"/>
            <a:r>
              <a:rPr lang="en-GB" dirty="0"/>
              <a:t>Mineral resources that can be found on the territory of the municipality of </a:t>
            </a:r>
            <a:r>
              <a:rPr lang="en-GB" dirty="0" err="1"/>
              <a:t>Zabljak</a:t>
            </a:r>
            <a:r>
              <a:rPr lang="en-GB" dirty="0"/>
              <a:t> are: gravel, sand and rock. Keeping in mind that the municipality is of glacial origin and that there is an abundance of these raw materials, they are most certainly </a:t>
            </a:r>
            <a:r>
              <a:rPr lang="en-GB" dirty="0" err="1"/>
              <a:t>signifi</a:t>
            </a:r>
            <a:r>
              <a:rPr lang="en-GB" dirty="0"/>
              <a:t> cant natural resources. The exploitation is done in two quarries: </a:t>
            </a:r>
            <a:r>
              <a:rPr lang="en-GB" dirty="0" err="1"/>
              <a:t>Njegovudja</a:t>
            </a:r>
            <a:r>
              <a:rPr lang="en-GB" dirty="0"/>
              <a:t> and </a:t>
            </a:r>
            <a:r>
              <a:rPr lang="en-GB" dirty="0" err="1"/>
              <a:t>Razano</a:t>
            </a:r>
            <a:r>
              <a:rPr lang="en-GB" dirty="0"/>
              <a:t> </a:t>
            </a:r>
            <a:r>
              <a:rPr lang="en-GB" dirty="0" err="1"/>
              <a:t>Polje</a:t>
            </a:r>
            <a:r>
              <a:rPr lang="en-GB" dirty="0"/>
              <a:t>. Existing raw materials have proven to be good construction material. Until now, only experimental concessions have been allowed.</a:t>
            </a:r>
          </a:p>
          <a:p>
            <a:endParaRPr lang="en-GB" dirty="0"/>
          </a:p>
        </p:txBody>
      </p:sp>
    </p:spTree>
    <p:extLst>
      <p:ext uri="{BB962C8B-B14F-4D97-AF65-F5344CB8AC3E}">
        <p14:creationId xmlns:p14="http://schemas.microsoft.com/office/powerpoint/2010/main" val="904172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NATURAL RESOURCES</a:t>
            </a:r>
            <a:endParaRPr lang="en-GB" dirty="0"/>
          </a:p>
        </p:txBody>
      </p:sp>
      <p:sp>
        <p:nvSpPr>
          <p:cNvPr id="3" name="Content Placeholder 2"/>
          <p:cNvSpPr>
            <a:spLocks noGrp="1"/>
          </p:cNvSpPr>
          <p:nvPr>
            <p:ph idx="1"/>
          </p:nvPr>
        </p:nvSpPr>
        <p:spPr/>
        <p:txBody>
          <a:bodyPr>
            <a:normAutofit fontScale="92500"/>
          </a:bodyPr>
          <a:lstStyle/>
          <a:p>
            <a:r>
              <a:rPr lang="en-GB" dirty="0"/>
              <a:t>Land</a:t>
            </a:r>
          </a:p>
          <a:p>
            <a:pPr algn="just"/>
            <a:r>
              <a:rPr lang="en-GB" dirty="0"/>
              <a:t>Land is one of the major factors in agricultural production in this area. Great agricultural surfaces provide the opportunity for agricultural development, livestock breeding and farming. The development of agriculture has stagnated lately because only elderly households are engaged in agriculture and also because of poor marketing and low prices. In theory, organic production has shown itself as economically feasible, both in farming and livestock breeding. There are already some entrepreneurs who have certificates for organic production. Agricultural land is mostly made up of grasslands and field. There is also a smaller surface of agricultural land that is made up of arable land and gardens.</a:t>
            </a:r>
          </a:p>
          <a:p>
            <a:endParaRPr lang="en-GB" dirty="0"/>
          </a:p>
        </p:txBody>
      </p:sp>
    </p:spTree>
    <p:extLst>
      <p:ext uri="{BB962C8B-B14F-4D97-AF65-F5344CB8AC3E}">
        <p14:creationId xmlns:p14="http://schemas.microsoft.com/office/powerpoint/2010/main" val="2743776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INVEST IN ŽABLJAK?</a:t>
            </a:r>
            <a:endParaRPr lang="en-GB" dirty="0"/>
          </a:p>
        </p:txBody>
      </p:sp>
      <p:sp>
        <p:nvSpPr>
          <p:cNvPr id="3" name="Content Placeholder 2"/>
          <p:cNvSpPr>
            <a:spLocks noGrp="1"/>
          </p:cNvSpPr>
          <p:nvPr>
            <p:ph idx="1"/>
          </p:nvPr>
        </p:nvSpPr>
        <p:spPr/>
        <p:txBody>
          <a:bodyPr>
            <a:normAutofit fontScale="92500" lnSpcReduction="10000"/>
          </a:bodyPr>
          <a:lstStyle/>
          <a:p>
            <a:pPr algn="just"/>
            <a:r>
              <a:rPr lang="en-GB" dirty="0"/>
              <a:t>Generally speaking, Montenegro as a small and extremely open economic system has the possibility of easily fitting into the world trends of the flow of direct foreign investment. Therefore, the investment ambient as a whole is improved.</a:t>
            </a:r>
          </a:p>
          <a:p>
            <a:pPr algn="just"/>
            <a:r>
              <a:rPr lang="en-GB" dirty="0"/>
              <a:t> According to analysis done in Slovenia couple years ago, on potential places to invest in Montenegro, </a:t>
            </a:r>
            <a:r>
              <a:rPr lang="en-GB" dirty="0" err="1"/>
              <a:t>Zabljak</a:t>
            </a:r>
            <a:r>
              <a:rPr lang="en-GB" dirty="0"/>
              <a:t> was at the top of the pyramid! That official recommendation, which was given to Slovenian companies, has already launched some Slovenian projects in </a:t>
            </a:r>
            <a:r>
              <a:rPr lang="en-GB" dirty="0" err="1"/>
              <a:t>Zabljak</a:t>
            </a:r>
            <a:r>
              <a:rPr lang="en-GB" dirty="0"/>
              <a:t>, in the area of communal infrastructure and negotiations are underway for some other. The government of Slovenia, through its </a:t>
            </a:r>
            <a:r>
              <a:rPr lang="en-GB" dirty="0" err="1"/>
              <a:t>Center</a:t>
            </a:r>
            <a:r>
              <a:rPr lang="en-GB" dirty="0"/>
              <a:t> for International Cooperation and Development(CMSR) is giving a special contribution to </a:t>
            </a:r>
            <a:r>
              <a:rPr lang="en-GB" dirty="0" err="1"/>
              <a:t>Zabljak’s</a:t>
            </a:r>
            <a:r>
              <a:rPr lang="en-GB" dirty="0"/>
              <a:t> development.</a:t>
            </a:r>
          </a:p>
          <a:p>
            <a:endParaRPr lang="en-GB" dirty="0"/>
          </a:p>
        </p:txBody>
      </p:sp>
    </p:spTree>
    <p:extLst>
      <p:ext uri="{BB962C8B-B14F-4D97-AF65-F5344CB8AC3E}">
        <p14:creationId xmlns:p14="http://schemas.microsoft.com/office/powerpoint/2010/main" val="3165294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INVEST IN ŽABLJAK?</a:t>
            </a:r>
            <a:endParaRPr lang="en-GB" dirty="0"/>
          </a:p>
        </p:txBody>
      </p:sp>
      <p:sp>
        <p:nvSpPr>
          <p:cNvPr id="3" name="Content Placeholder 2"/>
          <p:cNvSpPr>
            <a:spLocks noGrp="1"/>
          </p:cNvSpPr>
          <p:nvPr>
            <p:ph idx="1"/>
          </p:nvPr>
        </p:nvSpPr>
        <p:spPr/>
        <p:txBody>
          <a:bodyPr>
            <a:normAutofit fontScale="70000" lnSpcReduction="20000"/>
          </a:bodyPr>
          <a:lstStyle/>
          <a:p>
            <a:pPr marL="0" indent="0">
              <a:buNone/>
            </a:pPr>
            <a:r>
              <a:rPr lang="en-GB" dirty="0" smtClean="0"/>
              <a:t>    Advantages </a:t>
            </a:r>
            <a:r>
              <a:rPr lang="en-GB" dirty="0"/>
              <a:t>for foreign investors which Montenegro offers:</a:t>
            </a:r>
          </a:p>
          <a:p>
            <a:r>
              <a:rPr lang="en-GB" dirty="0"/>
              <a:t> Political, monetary and macroeconomic stability</a:t>
            </a:r>
          </a:p>
          <a:p>
            <a:r>
              <a:rPr lang="en-GB" dirty="0"/>
              <a:t> Simple START UP</a:t>
            </a:r>
          </a:p>
          <a:p>
            <a:r>
              <a:rPr lang="en-GB" dirty="0"/>
              <a:t> Liberal economic regime for foreign trade,</a:t>
            </a:r>
          </a:p>
          <a:p>
            <a:r>
              <a:rPr lang="en-GB" dirty="0"/>
              <a:t> </a:t>
            </a:r>
            <a:r>
              <a:rPr lang="en-GB" dirty="0" err="1"/>
              <a:t>Favorable</a:t>
            </a:r>
            <a:r>
              <a:rPr lang="en-GB" dirty="0"/>
              <a:t> tax policies</a:t>
            </a:r>
          </a:p>
          <a:p>
            <a:r>
              <a:rPr lang="en-GB" dirty="0"/>
              <a:t> International accounting standards</a:t>
            </a:r>
          </a:p>
          <a:p>
            <a:r>
              <a:rPr lang="en-GB" dirty="0"/>
              <a:t> Rise in economic freedom</a:t>
            </a:r>
          </a:p>
          <a:p>
            <a:r>
              <a:rPr lang="en-GB" dirty="0"/>
              <a:t>Geographic location and climate conditions</a:t>
            </a:r>
          </a:p>
          <a:p>
            <a:r>
              <a:rPr lang="en-GB" dirty="0"/>
              <a:t>Montenegro is a member of the World Trade organization and signatory to multilateral and bilateral agreements – Agreement on stabilization and association with the European Union, CEFTA 2006, EFTA, Russia, Belarus and Turkey, which enables it the </a:t>
            </a:r>
            <a:r>
              <a:rPr lang="en-GB" dirty="0" err="1"/>
              <a:t>cumulation</a:t>
            </a:r>
            <a:r>
              <a:rPr lang="en-GB" dirty="0"/>
              <a:t> of origin and duty free trade with about 800 million consumers</a:t>
            </a:r>
            <a:r>
              <a:rPr lang="en-GB" dirty="0" smtClean="0"/>
              <a:t>.</a:t>
            </a:r>
          </a:p>
          <a:p>
            <a:r>
              <a:rPr lang="en-GB" dirty="0" smtClean="0"/>
              <a:t>NATO member</a:t>
            </a:r>
            <a:endParaRPr lang="en-GB" dirty="0"/>
          </a:p>
          <a:p>
            <a:endParaRPr lang="en-GB" dirty="0"/>
          </a:p>
        </p:txBody>
      </p:sp>
    </p:spTree>
    <p:extLst>
      <p:ext uri="{BB962C8B-B14F-4D97-AF65-F5344CB8AC3E}">
        <p14:creationId xmlns:p14="http://schemas.microsoft.com/office/powerpoint/2010/main" val="2123847232"/>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32</TotalTime>
  <Words>2309</Words>
  <Application>Microsoft Office PowerPoint</Application>
  <PresentationFormat>Widescreen</PresentationFormat>
  <Paragraphs>143</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Trebuchet MS</vt:lpstr>
      <vt:lpstr>Berlin</vt:lpstr>
      <vt:lpstr>PRESENTATION OF INVESTMENT POTENTIALS OF ŽABLJAK</vt:lpstr>
      <vt:lpstr>GENERAL INFORMATION</vt:lpstr>
      <vt:lpstr>NATURAL RESOURCES</vt:lpstr>
      <vt:lpstr>NATURAL RESOURCES</vt:lpstr>
      <vt:lpstr>Natural resources</vt:lpstr>
      <vt:lpstr>NATURAL RESOURCES</vt:lpstr>
      <vt:lpstr>NATURAL RESOURCES</vt:lpstr>
      <vt:lpstr>WHY INVEST IN ŽABLJAK?</vt:lpstr>
      <vt:lpstr>WHY INVEST IN ŽABLJAK?</vt:lpstr>
      <vt:lpstr>WHY INVEST IN ŽABLJAK?</vt:lpstr>
      <vt:lpstr>INCENTIVES THAT ŽABLJAK OFFERS</vt:lpstr>
      <vt:lpstr>INCENTIVES THAT ŽABLJAK OFFERS</vt:lpstr>
      <vt:lpstr>Business zones/industrial locations in Žabljak</vt:lpstr>
      <vt:lpstr>Business zones/industrial locations in Žabljak</vt:lpstr>
      <vt:lpstr>GREENFIELD LOCATIONS</vt:lpstr>
      <vt:lpstr>BROWNFIELD LOCATIONS</vt:lpstr>
      <vt:lpstr>TOURISM CAPACITIES</vt:lpstr>
      <vt:lpstr>TOURISM ZONES</vt:lpstr>
      <vt:lpstr>TRAFFIC COMMUNICATION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OF INDUSTRIAL POTENTIALS OF ŽABLJAK</dc:title>
  <dc:creator>Windows User</dc:creator>
  <cp:lastModifiedBy>This PC</cp:lastModifiedBy>
  <cp:revision>6</cp:revision>
  <dcterms:created xsi:type="dcterms:W3CDTF">2021-06-20T21:56:58Z</dcterms:created>
  <dcterms:modified xsi:type="dcterms:W3CDTF">2021-06-22T05:51:10Z</dcterms:modified>
</cp:coreProperties>
</file>